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42" r:id="rId2"/>
    <p:sldId id="443" r:id="rId3"/>
    <p:sldId id="444" r:id="rId4"/>
    <p:sldId id="445" r:id="rId5"/>
    <p:sldId id="446" r:id="rId6"/>
    <p:sldId id="447" r:id="rId7"/>
    <p:sldId id="448" r:id="rId8"/>
    <p:sldId id="449" r:id="rId9"/>
    <p:sldId id="450" r:id="rId10"/>
    <p:sldId id="451" r:id="rId11"/>
    <p:sldId id="452" r:id="rId12"/>
    <p:sldId id="355" r:id="rId13"/>
    <p:sldId id="453" r:id="rId14"/>
    <p:sldId id="454" r:id="rId15"/>
    <p:sldId id="455" r:id="rId16"/>
    <p:sldId id="456" r:id="rId17"/>
    <p:sldId id="457" r:id="rId18"/>
    <p:sldId id="458" r:id="rId19"/>
    <p:sldId id="459" r:id="rId20"/>
    <p:sldId id="460" r:id="rId21"/>
    <p:sldId id="461" r:id="rId22"/>
    <p:sldId id="462" r:id="rId23"/>
    <p:sldId id="463" r:id="rId24"/>
    <p:sldId id="46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1FA32C-2DA3-4167-8E16-7107E795CA54}" v="4" dt="2026-07-01T14:33:22.8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6" autoAdjust="0"/>
    <p:restoredTop sz="94660"/>
  </p:normalViewPr>
  <p:slideViewPr>
    <p:cSldViewPr snapToGrid="0">
      <p:cViewPr varScale="1">
        <p:scale>
          <a:sx n="150" d="100"/>
          <a:sy n="150" d="100"/>
        </p:scale>
        <p:origin x="2832"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BDBA3-1DF6-699B-FA79-AFD6CDF31C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58EFCCC0-59AA-50E4-0BB2-1676F3607A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3121C068-5E5A-83C4-38B2-50058B484841}"/>
              </a:ext>
            </a:extLst>
          </p:cNvPr>
          <p:cNvSpPr>
            <a:spLocks noGrp="1"/>
          </p:cNvSpPr>
          <p:nvPr>
            <p:ph type="dt" sz="half" idx="10"/>
          </p:nvPr>
        </p:nvSpPr>
        <p:spPr/>
        <p:txBody>
          <a:bodyPr/>
          <a:lstStyle/>
          <a:p>
            <a:fld id="{969C9CAE-6481-4DEB-98A9-9A772EBC0709}" type="datetimeFigureOut">
              <a:rPr lang="en-IE" smtClean="0"/>
              <a:t>01/07/2026</a:t>
            </a:fld>
            <a:endParaRPr lang="en-IE"/>
          </a:p>
        </p:txBody>
      </p:sp>
      <p:sp>
        <p:nvSpPr>
          <p:cNvPr id="5" name="Footer Placeholder 4">
            <a:extLst>
              <a:ext uri="{FF2B5EF4-FFF2-40B4-BE49-F238E27FC236}">
                <a16:creationId xmlns:a16="http://schemas.microsoft.com/office/drawing/2014/main" id="{38795547-4CEA-6F09-8A14-32309E19510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199955F-5A29-12DA-9AF8-7F8378B6A532}"/>
              </a:ext>
            </a:extLst>
          </p:cNvPr>
          <p:cNvSpPr>
            <a:spLocks noGrp="1"/>
          </p:cNvSpPr>
          <p:nvPr>
            <p:ph type="sldNum" sz="quarter" idx="12"/>
          </p:nvPr>
        </p:nvSpPr>
        <p:spPr/>
        <p:txBody>
          <a:bodyPr/>
          <a:lstStyle/>
          <a:p>
            <a:fld id="{4BDF5706-C3D6-4969-A8E3-8C515B1F05A8}" type="slidenum">
              <a:rPr lang="en-IE" smtClean="0"/>
              <a:t>‹#›</a:t>
            </a:fld>
            <a:endParaRPr lang="en-IE"/>
          </a:p>
        </p:txBody>
      </p:sp>
    </p:spTree>
    <p:extLst>
      <p:ext uri="{BB962C8B-B14F-4D97-AF65-F5344CB8AC3E}">
        <p14:creationId xmlns:p14="http://schemas.microsoft.com/office/powerpoint/2010/main" val="2910488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80F5A-9BFA-E1D8-873D-4C780A82BCB9}"/>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FC9C1875-44D4-40BC-BC12-2FF36D8C38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1293E66-88FB-04DB-AE67-F125849714DA}"/>
              </a:ext>
            </a:extLst>
          </p:cNvPr>
          <p:cNvSpPr>
            <a:spLocks noGrp="1"/>
          </p:cNvSpPr>
          <p:nvPr>
            <p:ph type="dt" sz="half" idx="10"/>
          </p:nvPr>
        </p:nvSpPr>
        <p:spPr/>
        <p:txBody>
          <a:bodyPr/>
          <a:lstStyle/>
          <a:p>
            <a:fld id="{969C9CAE-6481-4DEB-98A9-9A772EBC0709}" type="datetimeFigureOut">
              <a:rPr lang="en-IE" smtClean="0"/>
              <a:t>01/07/2026</a:t>
            </a:fld>
            <a:endParaRPr lang="en-IE"/>
          </a:p>
        </p:txBody>
      </p:sp>
      <p:sp>
        <p:nvSpPr>
          <p:cNvPr id="5" name="Footer Placeholder 4">
            <a:extLst>
              <a:ext uri="{FF2B5EF4-FFF2-40B4-BE49-F238E27FC236}">
                <a16:creationId xmlns:a16="http://schemas.microsoft.com/office/drawing/2014/main" id="{84B10C51-59E0-353C-6589-14EECCE4556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08934AF-1099-FB52-3DB0-F1F152D06915}"/>
              </a:ext>
            </a:extLst>
          </p:cNvPr>
          <p:cNvSpPr>
            <a:spLocks noGrp="1"/>
          </p:cNvSpPr>
          <p:nvPr>
            <p:ph type="sldNum" sz="quarter" idx="12"/>
          </p:nvPr>
        </p:nvSpPr>
        <p:spPr/>
        <p:txBody>
          <a:bodyPr/>
          <a:lstStyle/>
          <a:p>
            <a:fld id="{4BDF5706-C3D6-4969-A8E3-8C515B1F05A8}" type="slidenum">
              <a:rPr lang="en-IE" smtClean="0"/>
              <a:t>‹#›</a:t>
            </a:fld>
            <a:endParaRPr lang="en-IE"/>
          </a:p>
        </p:txBody>
      </p:sp>
    </p:spTree>
    <p:extLst>
      <p:ext uri="{BB962C8B-B14F-4D97-AF65-F5344CB8AC3E}">
        <p14:creationId xmlns:p14="http://schemas.microsoft.com/office/powerpoint/2010/main" val="3215912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11E6D3-E44D-2D49-EE5A-CE3C596D85A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F5629EEE-A3BF-16DB-1B8B-099A151F04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1E91154F-EF7A-84C4-B7DE-C31C9B26753D}"/>
              </a:ext>
            </a:extLst>
          </p:cNvPr>
          <p:cNvSpPr>
            <a:spLocks noGrp="1"/>
          </p:cNvSpPr>
          <p:nvPr>
            <p:ph type="dt" sz="half" idx="10"/>
          </p:nvPr>
        </p:nvSpPr>
        <p:spPr/>
        <p:txBody>
          <a:bodyPr/>
          <a:lstStyle/>
          <a:p>
            <a:fld id="{969C9CAE-6481-4DEB-98A9-9A772EBC0709}" type="datetimeFigureOut">
              <a:rPr lang="en-IE" smtClean="0"/>
              <a:t>01/07/2026</a:t>
            </a:fld>
            <a:endParaRPr lang="en-IE"/>
          </a:p>
        </p:txBody>
      </p:sp>
      <p:sp>
        <p:nvSpPr>
          <p:cNvPr id="5" name="Footer Placeholder 4">
            <a:extLst>
              <a:ext uri="{FF2B5EF4-FFF2-40B4-BE49-F238E27FC236}">
                <a16:creationId xmlns:a16="http://schemas.microsoft.com/office/drawing/2014/main" id="{C642CD55-CA23-1825-6D4C-106525C416EF}"/>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8CB146E-729D-6FA4-CEAE-82F6D74108A3}"/>
              </a:ext>
            </a:extLst>
          </p:cNvPr>
          <p:cNvSpPr>
            <a:spLocks noGrp="1"/>
          </p:cNvSpPr>
          <p:nvPr>
            <p:ph type="sldNum" sz="quarter" idx="12"/>
          </p:nvPr>
        </p:nvSpPr>
        <p:spPr/>
        <p:txBody>
          <a:bodyPr/>
          <a:lstStyle/>
          <a:p>
            <a:fld id="{4BDF5706-C3D6-4969-A8E3-8C515B1F05A8}" type="slidenum">
              <a:rPr lang="en-IE" smtClean="0"/>
              <a:t>‹#›</a:t>
            </a:fld>
            <a:endParaRPr lang="en-IE"/>
          </a:p>
        </p:txBody>
      </p:sp>
    </p:spTree>
    <p:extLst>
      <p:ext uri="{BB962C8B-B14F-4D97-AF65-F5344CB8AC3E}">
        <p14:creationId xmlns:p14="http://schemas.microsoft.com/office/powerpoint/2010/main" val="1664256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875CD-90DC-FB5E-7774-964557CC3D8A}"/>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94A4ED02-C49E-D49C-537D-3D209158A6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13D801C9-BDEB-4C1A-9299-AECEF481D20F}"/>
              </a:ext>
            </a:extLst>
          </p:cNvPr>
          <p:cNvSpPr>
            <a:spLocks noGrp="1"/>
          </p:cNvSpPr>
          <p:nvPr>
            <p:ph type="dt" sz="half" idx="10"/>
          </p:nvPr>
        </p:nvSpPr>
        <p:spPr/>
        <p:txBody>
          <a:bodyPr/>
          <a:lstStyle/>
          <a:p>
            <a:fld id="{969C9CAE-6481-4DEB-98A9-9A772EBC0709}" type="datetimeFigureOut">
              <a:rPr lang="en-IE" smtClean="0"/>
              <a:t>01/07/2026</a:t>
            </a:fld>
            <a:endParaRPr lang="en-IE"/>
          </a:p>
        </p:txBody>
      </p:sp>
      <p:sp>
        <p:nvSpPr>
          <p:cNvPr id="5" name="Footer Placeholder 4">
            <a:extLst>
              <a:ext uri="{FF2B5EF4-FFF2-40B4-BE49-F238E27FC236}">
                <a16:creationId xmlns:a16="http://schemas.microsoft.com/office/drawing/2014/main" id="{36633828-E6FD-5B40-8D8A-FBDF8D99B4B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7DBB57B-8E8D-8F17-1DD3-0D7D92F0CB9F}"/>
              </a:ext>
            </a:extLst>
          </p:cNvPr>
          <p:cNvSpPr>
            <a:spLocks noGrp="1"/>
          </p:cNvSpPr>
          <p:nvPr>
            <p:ph type="sldNum" sz="quarter" idx="12"/>
          </p:nvPr>
        </p:nvSpPr>
        <p:spPr/>
        <p:txBody>
          <a:bodyPr/>
          <a:lstStyle/>
          <a:p>
            <a:fld id="{4BDF5706-C3D6-4969-A8E3-8C515B1F05A8}" type="slidenum">
              <a:rPr lang="en-IE" smtClean="0"/>
              <a:t>‹#›</a:t>
            </a:fld>
            <a:endParaRPr lang="en-IE"/>
          </a:p>
        </p:txBody>
      </p:sp>
    </p:spTree>
    <p:extLst>
      <p:ext uri="{BB962C8B-B14F-4D97-AF65-F5344CB8AC3E}">
        <p14:creationId xmlns:p14="http://schemas.microsoft.com/office/powerpoint/2010/main" val="816639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AC430-21B1-2862-08B6-D33DA27F6E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53F6FC49-B5E7-6C9A-AAF5-2B71CD4CAB4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957898-9E05-0A61-D654-614DAD6A8CD0}"/>
              </a:ext>
            </a:extLst>
          </p:cNvPr>
          <p:cNvSpPr>
            <a:spLocks noGrp="1"/>
          </p:cNvSpPr>
          <p:nvPr>
            <p:ph type="dt" sz="half" idx="10"/>
          </p:nvPr>
        </p:nvSpPr>
        <p:spPr/>
        <p:txBody>
          <a:bodyPr/>
          <a:lstStyle/>
          <a:p>
            <a:fld id="{969C9CAE-6481-4DEB-98A9-9A772EBC0709}" type="datetimeFigureOut">
              <a:rPr lang="en-IE" smtClean="0"/>
              <a:t>01/07/2026</a:t>
            </a:fld>
            <a:endParaRPr lang="en-IE"/>
          </a:p>
        </p:txBody>
      </p:sp>
      <p:sp>
        <p:nvSpPr>
          <p:cNvPr id="5" name="Footer Placeholder 4">
            <a:extLst>
              <a:ext uri="{FF2B5EF4-FFF2-40B4-BE49-F238E27FC236}">
                <a16:creationId xmlns:a16="http://schemas.microsoft.com/office/drawing/2014/main" id="{C12F4485-CD94-8DCF-C203-C1CED46A67D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C0BB039-3810-1D32-29F3-A0D670F212CB}"/>
              </a:ext>
            </a:extLst>
          </p:cNvPr>
          <p:cNvSpPr>
            <a:spLocks noGrp="1"/>
          </p:cNvSpPr>
          <p:nvPr>
            <p:ph type="sldNum" sz="quarter" idx="12"/>
          </p:nvPr>
        </p:nvSpPr>
        <p:spPr/>
        <p:txBody>
          <a:bodyPr/>
          <a:lstStyle/>
          <a:p>
            <a:fld id="{4BDF5706-C3D6-4969-A8E3-8C515B1F05A8}" type="slidenum">
              <a:rPr lang="en-IE" smtClean="0"/>
              <a:t>‹#›</a:t>
            </a:fld>
            <a:endParaRPr lang="en-IE"/>
          </a:p>
        </p:txBody>
      </p:sp>
    </p:spTree>
    <p:extLst>
      <p:ext uri="{BB962C8B-B14F-4D97-AF65-F5344CB8AC3E}">
        <p14:creationId xmlns:p14="http://schemas.microsoft.com/office/powerpoint/2010/main" val="50897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4495A-D4A2-26DE-15F3-1CB57C62656C}"/>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9D32C606-6DAD-EFF7-E43A-F9B4701F5E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8E6A6C81-9FB7-04F5-D364-4A6062D9FE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55A356DF-86F5-EE60-6947-4CAB1D1D3CD0}"/>
              </a:ext>
            </a:extLst>
          </p:cNvPr>
          <p:cNvSpPr>
            <a:spLocks noGrp="1"/>
          </p:cNvSpPr>
          <p:nvPr>
            <p:ph type="dt" sz="half" idx="10"/>
          </p:nvPr>
        </p:nvSpPr>
        <p:spPr/>
        <p:txBody>
          <a:bodyPr/>
          <a:lstStyle/>
          <a:p>
            <a:fld id="{969C9CAE-6481-4DEB-98A9-9A772EBC0709}" type="datetimeFigureOut">
              <a:rPr lang="en-IE" smtClean="0"/>
              <a:t>01/07/2026</a:t>
            </a:fld>
            <a:endParaRPr lang="en-IE"/>
          </a:p>
        </p:txBody>
      </p:sp>
      <p:sp>
        <p:nvSpPr>
          <p:cNvPr id="6" name="Footer Placeholder 5">
            <a:extLst>
              <a:ext uri="{FF2B5EF4-FFF2-40B4-BE49-F238E27FC236}">
                <a16:creationId xmlns:a16="http://schemas.microsoft.com/office/drawing/2014/main" id="{14EBB2B8-7172-DDAF-1942-7E2673EDE15B}"/>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3DE75FE7-4710-C08B-9D2F-F7EB0ED94A6F}"/>
              </a:ext>
            </a:extLst>
          </p:cNvPr>
          <p:cNvSpPr>
            <a:spLocks noGrp="1"/>
          </p:cNvSpPr>
          <p:nvPr>
            <p:ph type="sldNum" sz="quarter" idx="12"/>
          </p:nvPr>
        </p:nvSpPr>
        <p:spPr/>
        <p:txBody>
          <a:bodyPr/>
          <a:lstStyle/>
          <a:p>
            <a:fld id="{4BDF5706-C3D6-4969-A8E3-8C515B1F05A8}" type="slidenum">
              <a:rPr lang="en-IE" smtClean="0"/>
              <a:t>‹#›</a:t>
            </a:fld>
            <a:endParaRPr lang="en-IE"/>
          </a:p>
        </p:txBody>
      </p:sp>
    </p:spTree>
    <p:extLst>
      <p:ext uri="{BB962C8B-B14F-4D97-AF65-F5344CB8AC3E}">
        <p14:creationId xmlns:p14="http://schemas.microsoft.com/office/powerpoint/2010/main" val="328719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BB01C-3F34-C0E8-2878-2432144027D3}"/>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7E92E7CF-6613-42F4-54F9-CA65B1408D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A5996D-75DD-947A-975B-6F41D5A4DF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3DEB0063-80E6-59FB-7FF3-7DFE0A1FBB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1C1CB4-0CE5-54E5-2573-47DE5E22ED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3500E64F-3642-1854-D21B-76CD152AE107}"/>
              </a:ext>
            </a:extLst>
          </p:cNvPr>
          <p:cNvSpPr>
            <a:spLocks noGrp="1"/>
          </p:cNvSpPr>
          <p:nvPr>
            <p:ph type="dt" sz="half" idx="10"/>
          </p:nvPr>
        </p:nvSpPr>
        <p:spPr/>
        <p:txBody>
          <a:bodyPr/>
          <a:lstStyle/>
          <a:p>
            <a:fld id="{969C9CAE-6481-4DEB-98A9-9A772EBC0709}" type="datetimeFigureOut">
              <a:rPr lang="en-IE" smtClean="0"/>
              <a:t>01/07/2026</a:t>
            </a:fld>
            <a:endParaRPr lang="en-IE"/>
          </a:p>
        </p:txBody>
      </p:sp>
      <p:sp>
        <p:nvSpPr>
          <p:cNvPr id="8" name="Footer Placeholder 7">
            <a:extLst>
              <a:ext uri="{FF2B5EF4-FFF2-40B4-BE49-F238E27FC236}">
                <a16:creationId xmlns:a16="http://schemas.microsoft.com/office/drawing/2014/main" id="{74EEAB31-ABA5-B744-744F-6835334412C2}"/>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41E7299E-F1DB-E1FF-25D7-3A3424EABF75}"/>
              </a:ext>
            </a:extLst>
          </p:cNvPr>
          <p:cNvSpPr>
            <a:spLocks noGrp="1"/>
          </p:cNvSpPr>
          <p:nvPr>
            <p:ph type="sldNum" sz="quarter" idx="12"/>
          </p:nvPr>
        </p:nvSpPr>
        <p:spPr/>
        <p:txBody>
          <a:bodyPr/>
          <a:lstStyle/>
          <a:p>
            <a:fld id="{4BDF5706-C3D6-4969-A8E3-8C515B1F05A8}" type="slidenum">
              <a:rPr lang="en-IE" smtClean="0"/>
              <a:t>‹#›</a:t>
            </a:fld>
            <a:endParaRPr lang="en-IE"/>
          </a:p>
        </p:txBody>
      </p:sp>
    </p:spTree>
    <p:extLst>
      <p:ext uri="{BB962C8B-B14F-4D97-AF65-F5344CB8AC3E}">
        <p14:creationId xmlns:p14="http://schemas.microsoft.com/office/powerpoint/2010/main" val="736977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2E178-25BB-C19F-D7D9-DD4DDB415EB0}"/>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E131391D-CD54-6889-0961-31C6518517DF}"/>
              </a:ext>
            </a:extLst>
          </p:cNvPr>
          <p:cNvSpPr>
            <a:spLocks noGrp="1"/>
          </p:cNvSpPr>
          <p:nvPr>
            <p:ph type="dt" sz="half" idx="10"/>
          </p:nvPr>
        </p:nvSpPr>
        <p:spPr/>
        <p:txBody>
          <a:bodyPr/>
          <a:lstStyle/>
          <a:p>
            <a:fld id="{969C9CAE-6481-4DEB-98A9-9A772EBC0709}" type="datetimeFigureOut">
              <a:rPr lang="en-IE" smtClean="0"/>
              <a:t>01/07/2026</a:t>
            </a:fld>
            <a:endParaRPr lang="en-IE"/>
          </a:p>
        </p:txBody>
      </p:sp>
      <p:sp>
        <p:nvSpPr>
          <p:cNvPr id="4" name="Footer Placeholder 3">
            <a:extLst>
              <a:ext uri="{FF2B5EF4-FFF2-40B4-BE49-F238E27FC236}">
                <a16:creationId xmlns:a16="http://schemas.microsoft.com/office/drawing/2014/main" id="{84519562-00BB-DEF8-B46B-9167638A2B6F}"/>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595BD367-C83B-183C-A2AB-239E56CB846E}"/>
              </a:ext>
            </a:extLst>
          </p:cNvPr>
          <p:cNvSpPr>
            <a:spLocks noGrp="1"/>
          </p:cNvSpPr>
          <p:nvPr>
            <p:ph type="sldNum" sz="quarter" idx="12"/>
          </p:nvPr>
        </p:nvSpPr>
        <p:spPr/>
        <p:txBody>
          <a:bodyPr/>
          <a:lstStyle/>
          <a:p>
            <a:fld id="{4BDF5706-C3D6-4969-A8E3-8C515B1F05A8}" type="slidenum">
              <a:rPr lang="en-IE" smtClean="0"/>
              <a:t>‹#›</a:t>
            </a:fld>
            <a:endParaRPr lang="en-IE"/>
          </a:p>
        </p:txBody>
      </p:sp>
    </p:spTree>
    <p:extLst>
      <p:ext uri="{BB962C8B-B14F-4D97-AF65-F5344CB8AC3E}">
        <p14:creationId xmlns:p14="http://schemas.microsoft.com/office/powerpoint/2010/main" val="2751325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57B408-9A27-A9C4-CAEE-80E9A63FF68C}"/>
              </a:ext>
            </a:extLst>
          </p:cNvPr>
          <p:cNvSpPr>
            <a:spLocks noGrp="1"/>
          </p:cNvSpPr>
          <p:nvPr>
            <p:ph type="dt" sz="half" idx="10"/>
          </p:nvPr>
        </p:nvSpPr>
        <p:spPr/>
        <p:txBody>
          <a:bodyPr/>
          <a:lstStyle/>
          <a:p>
            <a:fld id="{969C9CAE-6481-4DEB-98A9-9A772EBC0709}" type="datetimeFigureOut">
              <a:rPr lang="en-IE" smtClean="0"/>
              <a:t>01/07/2026</a:t>
            </a:fld>
            <a:endParaRPr lang="en-IE"/>
          </a:p>
        </p:txBody>
      </p:sp>
      <p:sp>
        <p:nvSpPr>
          <p:cNvPr id="3" name="Footer Placeholder 2">
            <a:extLst>
              <a:ext uri="{FF2B5EF4-FFF2-40B4-BE49-F238E27FC236}">
                <a16:creationId xmlns:a16="http://schemas.microsoft.com/office/drawing/2014/main" id="{9CA7A79B-4EEB-192D-2F49-CA608B6EED38}"/>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E6B14D40-3214-9468-9FCA-1C581C583541}"/>
              </a:ext>
            </a:extLst>
          </p:cNvPr>
          <p:cNvSpPr>
            <a:spLocks noGrp="1"/>
          </p:cNvSpPr>
          <p:nvPr>
            <p:ph type="sldNum" sz="quarter" idx="12"/>
          </p:nvPr>
        </p:nvSpPr>
        <p:spPr/>
        <p:txBody>
          <a:bodyPr/>
          <a:lstStyle/>
          <a:p>
            <a:fld id="{4BDF5706-C3D6-4969-A8E3-8C515B1F05A8}" type="slidenum">
              <a:rPr lang="en-IE" smtClean="0"/>
              <a:t>‹#›</a:t>
            </a:fld>
            <a:endParaRPr lang="en-IE"/>
          </a:p>
        </p:txBody>
      </p:sp>
    </p:spTree>
    <p:extLst>
      <p:ext uri="{BB962C8B-B14F-4D97-AF65-F5344CB8AC3E}">
        <p14:creationId xmlns:p14="http://schemas.microsoft.com/office/powerpoint/2010/main" val="2200206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43994-B562-EAED-B767-D47F7EC0D3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7C4AAFE1-10C4-9C09-59B2-84DA61FE3C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9E1BE273-5FB5-FF82-FAB4-2DA08199E0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412A24-253C-B7FF-8828-229DFCAB12D2}"/>
              </a:ext>
            </a:extLst>
          </p:cNvPr>
          <p:cNvSpPr>
            <a:spLocks noGrp="1"/>
          </p:cNvSpPr>
          <p:nvPr>
            <p:ph type="dt" sz="half" idx="10"/>
          </p:nvPr>
        </p:nvSpPr>
        <p:spPr/>
        <p:txBody>
          <a:bodyPr/>
          <a:lstStyle/>
          <a:p>
            <a:fld id="{969C9CAE-6481-4DEB-98A9-9A772EBC0709}" type="datetimeFigureOut">
              <a:rPr lang="en-IE" smtClean="0"/>
              <a:t>01/07/2026</a:t>
            </a:fld>
            <a:endParaRPr lang="en-IE"/>
          </a:p>
        </p:txBody>
      </p:sp>
      <p:sp>
        <p:nvSpPr>
          <p:cNvPr id="6" name="Footer Placeholder 5">
            <a:extLst>
              <a:ext uri="{FF2B5EF4-FFF2-40B4-BE49-F238E27FC236}">
                <a16:creationId xmlns:a16="http://schemas.microsoft.com/office/drawing/2014/main" id="{B58D25A5-6BB6-CF1A-453C-63522B8F4AD9}"/>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B6133283-364F-052D-D32D-7BE50B27212F}"/>
              </a:ext>
            </a:extLst>
          </p:cNvPr>
          <p:cNvSpPr>
            <a:spLocks noGrp="1"/>
          </p:cNvSpPr>
          <p:nvPr>
            <p:ph type="sldNum" sz="quarter" idx="12"/>
          </p:nvPr>
        </p:nvSpPr>
        <p:spPr/>
        <p:txBody>
          <a:bodyPr/>
          <a:lstStyle/>
          <a:p>
            <a:fld id="{4BDF5706-C3D6-4969-A8E3-8C515B1F05A8}" type="slidenum">
              <a:rPr lang="en-IE" smtClean="0"/>
              <a:t>‹#›</a:t>
            </a:fld>
            <a:endParaRPr lang="en-IE"/>
          </a:p>
        </p:txBody>
      </p:sp>
    </p:spTree>
    <p:extLst>
      <p:ext uri="{BB962C8B-B14F-4D97-AF65-F5344CB8AC3E}">
        <p14:creationId xmlns:p14="http://schemas.microsoft.com/office/powerpoint/2010/main" val="1911762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F5BB4-BE3A-2309-2408-A196F5BE7D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756AF6AE-E356-EADB-F6E6-411C66D499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FAA55191-BAA5-D9CC-2699-D02434BDF3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02ACFE-03CF-C09E-81C1-7BC49363FBE7}"/>
              </a:ext>
            </a:extLst>
          </p:cNvPr>
          <p:cNvSpPr>
            <a:spLocks noGrp="1"/>
          </p:cNvSpPr>
          <p:nvPr>
            <p:ph type="dt" sz="half" idx="10"/>
          </p:nvPr>
        </p:nvSpPr>
        <p:spPr/>
        <p:txBody>
          <a:bodyPr/>
          <a:lstStyle/>
          <a:p>
            <a:fld id="{969C9CAE-6481-4DEB-98A9-9A772EBC0709}" type="datetimeFigureOut">
              <a:rPr lang="en-IE" smtClean="0"/>
              <a:t>01/07/2026</a:t>
            </a:fld>
            <a:endParaRPr lang="en-IE"/>
          </a:p>
        </p:txBody>
      </p:sp>
      <p:sp>
        <p:nvSpPr>
          <p:cNvPr id="6" name="Footer Placeholder 5">
            <a:extLst>
              <a:ext uri="{FF2B5EF4-FFF2-40B4-BE49-F238E27FC236}">
                <a16:creationId xmlns:a16="http://schemas.microsoft.com/office/drawing/2014/main" id="{CF51C6F5-F4D6-A0B2-3875-65F6865D45E4}"/>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C2F14F3C-CAD7-4EEA-5DCF-0071D033D544}"/>
              </a:ext>
            </a:extLst>
          </p:cNvPr>
          <p:cNvSpPr>
            <a:spLocks noGrp="1"/>
          </p:cNvSpPr>
          <p:nvPr>
            <p:ph type="sldNum" sz="quarter" idx="12"/>
          </p:nvPr>
        </p:nvSpPr>
        <p:spPr/>
        <p:txBody>
          <a:bodyPr/>
          <a:lstStyle/>
          <a:p>
            <a:fld id="{4BDF5706-C3D6-4969-A8E3-8C515B1F05A8}" type="slidenum">
              <a:rPr lang="en-IE" smtClean="0"/>
              <a:t>‹#›</a:t>
            </a:fld>
            <a:endParaRPr lang="en-IE"/>
          </a:p>
        </p:txBody>
      </p:sp>
    </p:spTree>
    <p:extLst>
      <p:ext uri="{BB962C8B-B14F-4D97-AF65-F5344CB8AC3E}">
        <p14:creationId xmlns:p14="http://schemas.microsoft.com/office/powerpoint/2010/main" val="1259165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6F4A86-8B29-D12E-CF80-B5789DDC53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37508A55-028C-51E7-814D-DDBDFC96E0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28BB1B8-5D75-1E68-DD43-17BD3A5CC1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69C9CAE-6481-4DEB-98A9-9A772EBC0709}" type="datetimeFigureOut">
              <a:rPr lang="en-IE" smtClean="0"/>
              <a:t>01/07/2026</a:t>
            </a:fld>
            <a:endParaRPr lang="en-IE"/>
          </a:p>
        </p:txBody>
      </p:sp>
      <p:sp>
        <p:nvSpPr>
          <p:cNvPr id="5" name="Footer Placeholder 4">
            <a:extLst>
              <a:ext uri="{FF2B5EF4-FFF2-40B4-BE49-F238E27FC236}">
                <a16:creationId xmlns:a16="http://schemas.microsoft.com/office/drawing/2014/main" id="{65DDAA06-EA71-7074-33E3-17581841D5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E"/>
          </a:p>
        </p:txBody>
      </p:sp>
      <p:sp>
        <p:nvSpPr>
          <p:cNvPr id="6" name="Slide Number Placeholder 5">
            <a:extLst>
              <a:ext uri="{FF2B5EF4-FFF2-40B4-BE49-F238E27FC236}">
                <a16:creationId xmlns:a16="http://schemas.microsoft.com/office/drawing/2014/main" id="{0DD68685-2990-C609-82AE-9EFDA20985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BDF5706-C3D6-4969-A8E3-8C515B1F05A8}" type="slidenum">
              <a:rPr lang="en-IE" smtClean="0"/>
              <a:t>‹#›</a:t>
            </a:fld>
            <a:endParaRPr lang="en-IE"/>
          </a:p>
        </p:txBody>
      </p:sp>
    </p:spTree>
    <p:extLst>
      <p:ext uri="{BB962C8B-B14F-4D97-AF65-F5344CB8AC3E}">
        <p14:creationId xmlns:p14="http://schemas.microsoft.com/office/powerpoint/2010/main" val="1584271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20.svg"/><Relationship Id="rId1" Type="http://schemas.openxmlformats.org/officeDocument/2006/relationships/slideLayout" Target="../slideLayouts/slideLayout7.xml"/><Relationship Id="rId5" Type="http://schemas.openxmlformats.org/officeDocument/2006/relationships/image" Target="../media/image30.svg"/><Relationship Id="rId4" Type="http://schemas.openxmlformats.org/officeDocument/2006/relationships/image" Target="../media/image29.svg"/></Relationships>
</file>

<file path=ppt/slides/_rels/slide11.xml.rels><?xml version="1.0" encoding="UTF-8" standalone="yes"?>
<Relationships xmlns="http://schemas.openxmlformats.org/package/2006/relationships"><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17.svg"/><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33.svg"/><Relationship Id="rId4" Type="http://schemas.openxmlformats.org/officeDocument/2006/relationships/image" Target="../media/image32.sv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20.svg"/><Relationship Id="rId1" Type="http://schemas.openxmlformats.org/officeDocument/2006/relationships/slideLayout" Target="../slideLayouts/slideLayout7.xml"/><Relationship Id="rId6" Type="http://schemas.openxmlformats.org/officeDocument/2006/relationships/image" Target="../media/image40.svg"/><Relationship Id="rId5" Type="http://schemas.openxmlformats.org/officeDocument/2006/relationships/image" Target="../media/image39.svg"/><Relationship Id="rId4" Type="http://schemas.openxmlformats.org/officeDocument/2006/relationships/image" Target="../media/image38.svg"/></Relationships>
</file>

<file path=ppt/slides/_rels/slide2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20.svg"/><Relationship Id="rId1" Type="http://schemas.openxmlformats.org/officeDocument/2006/relationships/slideLayout" Target="../slideLayouts/slideLayout7.xml"/><Relationship Id="rId4" Type="http://schemas.openxmlformats.org/officeDocument/2006/relationships/image" Target="../media/image29.svg"/></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sv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svg"/><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sv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svg"/></Relationships>
</file>

<file path=ppt/slides/_rels/slide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svg"/><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21.sv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9F5">
            <a:alpha val="100000"/>
          </a:srgbClr>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844FC0C-AED1-4245-A563-8F2D3BF76DF6}"/>
              </a:ext>
            </a:extLst>
          </p:cNvPr>
          <p:cNvSpPr/>
          <p:nvPr/>
        </p:nvSpPr>
        <p:spPr>
          <a:xfrm>
            <a:off x="609600" y="609600"/>
            <a:ext cx="1905000" cy="393700"/>
          </a:xfrm>
          <a:prstGeom prst="roundRect">
            <a:avLst/>
          </a:prstGeom>
          <a:solidFill>
            <a:srgbClr val="62998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ctr" anchorCtr="0">
            <a:noAutofit/>
          </a:bodyPr>
          <a:lstStyle/>
          <a:p>
            <a:pPr algn="l"/>
            <a:r>
              <a:rPr lang="en-IE" sz="1100" b="1">
                <a:solidFill>
                  <a:srgbClr val="FFFFFF"/>
                </a:solidFill>
                <a:latin typeface="Poppins SemiBold"/>
                <a:cs typeface="Poppins SemiBold"/>
              </a:rPr>
              <a:t>AI WORKSHOP</a:t>
            </a:r>
          </a:p>
        </p:txBody>
      </p:sp>
      <p:sp>
        <p:nvSpPr>
          <p:cNvPr id="5" name="TextBox 4">
            <a:extLst>
              <a:ext uri="{FF2B5EF4-FFF2-40B4-BE49-F238E27FC236}">
                <a16:creationId xmlns:a16="http://schemas.microsoft.com/office/drawing/2014/main" id="{A300FA55-9AF2-4A1D-8BC4-A79D14AE3EC1}"/>
              </a:ext>
            </a:extLst>
          </p:cNvPr>
          <p:cNvSpPr txBox="1"/>
          <p:nvPr/>
        </p:nvSpPr>
        <p:spPr>
          <a:xfrm>
            <a:off x="609600" y="1905000"/>
            <a:ext cx="10414000" cy="2159000"/>
          </a:xfrm>
          <a:prstGeom prst="rect">
            <a:avLst/>
          </a:prstGeom>
          <a:noFill/>
        </p:spPr>
        <p:txBody>
          <a:bodyPr vertOverflow="overflow" vert="horz" wrap="square" rtlCol="0" anchor="t" anchorCtr="0">
            <a:spAutoFit/>
          </a:bodyPr>
          <a:lstStyle/>
          <a:p>
            <a:pPr algn="l"/>
            <a:r>
              <a:rPr lang="en-IE" sz="6600" b="1">
                <a:solidFill>
                  <a:srgbClr val="141413"/>
                </a:solidFill>
                <a:latin typeface="Poppins SemiBold"/>
                <a:cs typeface="Poppins SemiBold"/>
              </a:rPr>
              <a:t>AI for Early-Stage Startups</a:t>
            </a:r>
          </a:p>
        </p:txBody>
      </p:sp>
      <p:sp>
        <p:nvSpPr>
          <p:cNvPr id="6" name="TextBox 5">
            <a:extLst>
              <a:ext uri="{FF2B5EF4-FFF2-40B4-BE49-F238E27FC236}">
                <a16:creationId xmlns:a16="http://schemas.microsoft.com/office/drawing/2014/main" id="{39AB5431-7517-4BA2-935C-5D4FEA1E5FD3}"/>
              </a:ext>
            </a:extLst>
          </p:cNvPr>
          <p:cNvSpPr txBox="1"/>
          <p:nvPr/>
        </p:nvSpPr>
        <p:spPr>
          <a:xfrm>
            <a:off x="609600" y="4191000"/>
            <a:ext cx="9906000" cy="508000"/>
          </a:xfrm>
          <a:prstGeom prst="rect">
            <a:avLst/>
          </a:prstGeom>
          <a:noFill/>
        </p:spPr>
        <p:txBody>
          <a:bodyPr vertOverflow="overflow" vert="horz" wrap="square" rtlCol="0" anchor="t">
            <a:spAutoFit/>
          </a:bodyPr>
          <a:lstStyle/>
          <a:p>
            <a:pPr algn="l"/>
            <a:r>
              <a:rPr lang="en-GB" sz="2000">
                <a:solidFill>
                  <a:srgbClr val="73726C"/>
                </a:solidFill>
                <a:latin typeface="Poppins"/>
                <a:cs typeface="Poppins"/>
              </a:rPr>
              <a:t>A hands-on workshop, practical tools, prompts and workflows for founders</a:t>
            </a:r>
            <a:endParaRPr lang="en-IE" sz="2000">
              <a:solidFill>
                <a:srgbClr val="73726C"/>
              </a:solidFill>
              <a:latin typeface="Poppins"/>
              <a:cs typeface="Poppins"/>
            </a:endParaRPr>
          </a:p>
        </p:txBody>
      </p:sp>
      <p:sp>
        <p:nvSpPr>
          <p:cNvPr id="7" name="Rectangle 6">
            <a:extLst>
              <a:ext uri="{FF2B5EF4-FFF2-40B4-BE49-F238E27FC236}">
                <a16:creationId xmlns:a16="http://schemas.microsoft.com/office/drawing/2014/main" id="{D6E2E7F7-2459-4913-8940-F3CEC09831A5}"/>
              </a:ext>
            </a:extLst>
          </p:cNvPr>
          <p:cNvSpPr/>
          <p:nvPr/>
        </p:nvSpPr>
        <p:spPr>
          <a:xfrm>
            <a:off x="609600" y="5486400"/>
            <a:ext cx="10972800" cy="12700"/>
          </a:xfrm>
          <a:prstGeom prst="rect">
            <a:avLst/>
          </a:prstGeom>
          <a:solidFill>
            <a:srgbClr val="E3E1D8"/>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8" name="TextBox 7">
            <a:extLst>
              <a:ext uri="{FF2B5EF4-FFF2-40B4-BE49-F238E27FC236}">
                <a16:creationId xmlns:a16="http://schemas.microsoft.com/office/drawing/2014/main" id="{90658549-39BF-43A5-8023-9A27CE41160E}"/>
              </a:ext>
            </a:extLst>
          </p:cNvPr>
          <p:cNvSpPr txBox="1"/>
          <p:nvPr/>
        </p:nvSpPr>
        <p:spPr>
          <a:xfrm>
            <a:off x="609600" y="5689600"/>
            <a:ext cx="6604000" cy="304800"/>
          </a:xfrm>
          <a:prstGeom prst="rect">
            <a:avLst/>
          </a:prstGeom>
          <a:noFill/>
        </p:spPr>
        <p:txBody>
          <a:bodyPr vertOverflow="overflow" vert="horz" wrap="square" rtlCol="0" anchor="t">
            <a:spAutoFit/>
          </a:bodyPr>
          <a:lstStyle/>
          <a:p>
            <a:pPr algn="l"/>
            <a:r>
              <a:rPr lang="en-IE" sz="1600" b="1">
                <a:solidFill>
                  <a:srgbClr val="141413"/>
                </a:solidFill>
                <a:latin typeface="Poppins SemiBold"/>
                <a:cs typeface="Poppins SemiBold"/>
              </a:rPr>
              <a:t>Kevin Collins, Founder, Echofold</a:t>
            </a:r>
          </a:p>
        </p:txBody>
      </p:sp>
      <p:sp>
        <p:nvSpPr>
          <p:cNvPr id="9" name="TextBox 8">
            <a:extLst>
              <a:ext uri="{FF2B5EF4-FFF2-40B4-BE49-F238E27FC236}">
                <a16:creationId xmlns:a16="http://schemas.microsoft.com/office/drawing/2014/main" id="{D9C8817C-7197-4C42-9A26-FDDF9A907B99}"/>
              </a:ext>
            </a:extLst>
          </p:cNvPr>
          <p:cNvSpPr txBox="1"/>
          <p:nvPr/>
        </p:nvSpPr>
        <p:spPr>
          <a:xfrm>
            <a:off x="609600" y="6019800"/>
            <a:ext cx="6604000" cy="254000"/>
          </a:xfrm>
          <a:prstGeom prst="rect">
            <a:avLst/>
          </a:prstGeom>
          <a:noFill/>
        </p:spPr>
        <p:txBody>
          <a:bodyPr vertOverflow="overflow" vert="horz" wrap="square" rtlCol="0" anchor="t">
            <a:spAutoFit/>
          </a:bodyPr>
          <a:lstStyle/>
          <a:p>
            <a:pPr algn="l"/>
            <a:r>
              <a:rPr lang="en-IE" sz="1400">
                <a:solidFill>
                  <a:srgbClr val="73726C"/>
                </a:solidFill>
                <a:latin typeface="Poppins"/>
                <a:cs typeface="Poppins"/>
              </a:rPr>
              <a:t>New Frontiers Accelerator · Enterprise Ireland</a:t>
            </a:r>
          </a:p>
        </p:txBody>
      </p:sp>
      <p:sp>
        <p:nvSpPr>
          <p:cNvPr id="10" name="TextBox 9">
            <a:extLst>
              <a:ext uri="{FF2B5EF4-FFF2-40B4-BE49-F238E27FC236}">
                <a16:creationId xmlns:a16="http://schemas.microsoft.com/office/drawing/2014/main" id="{B74B7325-964C-44EE-862D-E6EAB5B6D60F}"/>
              </a:ext>
            </a:extLst>
          </p:cNvPr>
          <p:cNvSpPr txBox="1"/>
          <p:nvPr/>
        </p:nvSpPr>
        <p:spPr>
          <a:xfrm>
            <a:off x="7518400" y="5689600"/>
            <a:ext cx="4064000" cy="304800"/>
          </a:xfrm>
          <a:prstGeom prst="rect">
            <a:avLst/>
          </a:prstGeom>
          <a:noFill/>
        </p:spPr>
        <p:txBody>
          <a:bodyPr vertOverflow="overflow" vert="horz" wrap="square" rtlCol="0" anchor="t">
            <a:spAutoFit/>
          </a:bodyPr>
          <a:lstStyle/>
          <a:p>
            <a:pPr algn="l"/>
            <a:r>
              <a:rPr lang="en-IE" sz="1600" b="1">
                <a:solidFill>
                  <a:srgbClr val="141413"/>
                </a:solidFill>
                <a:latin typeface="Poppins SemiBold"/>
                <a:cs typeface="Poppins SemiBold"/>
              </a:rPr>
              <a:t>Thursday 2 July</a:t>
            </a:r>
          </a:p>
        </p:txBody>
      </p:sp>
      <p:sp>
        <p:nvSpPr>
          <p:cNvPr id="11" name="TextBox 10">
            <a:extLst>
              <a:ext uri="{FF2B5EF4-FFF2-40B4-BE49-F238E27FC236}">
                <a16:creationId xmlns:a16="http://schemas.microsoft.com/office/drawing/2014/main" id="{CF77BF47-8D79-4B2C-BED7-54FBF47A07A5}"/>
              </a:ext>
            </a:extLst>
          </p:cNvPr>
          <p:cNvSpPr txBox="1"/>
          <p:nvPr/>
        </p:nvSpPr>
        <p:spPr>
          <a:xfrm>
            <a:off x="7518400" y="6019800"/>
            <a:ext cx="4064000" cy="254000"/>
          </a:xfrm>
          <a:prstGeom prst="rect">
            <a:avLst/>
          </a:prstGeom>
          <a:noFill/>
        </p:spPr>
        <p:txBody>
          <a:bodyPr vertOverflow="overflow" vert="horz" wrap="square" rtlCol="0" anchor="t">
            <a:spAutoFit/>
          </a:bodyPr>
          <a:lstStyle/>
          <a:p>
            <a:pPr algn="l"/>
            <a:r>
              <a:rPr lang="en-IE" sz="1400">
                <a:solidFill>
                  <a:srgbClr val="73726C"/>
                </a:solidFill>
                <a:latin typeface="Poppins"/>
                <a:cs typeface="Poppins"/>
              </a:rPr>
              <a:t>9.30am – 1.00pm</a:t>
            </a:r>
          </a:p>
        </p:txBody>
      </p:sp>
      <p:sp>
        <p:nvSpPr>
          <p:cNvPr id="12" name="URLWatermark">
            <a:extLst>
              <a:ext uri="{FF2B5EF4-FFF2-40B4-BE49-F238E27FC236}">
                <a16:creationId xmlns:a16="http://schemas.microsoft.com/office/drawing/2014/main" id="{4827A5BA-C886-494B-AA94-2FF2F41D884A}"/>
              </a:ext>
            </a:extLst>
          </p:cNvPr>
          <p:cNvSpPr txBox="1"/>
          <p:nvPr/>
        </p:nvSpPr>
        <p:spPr>
          <a:xfrm>
            <a:off x="9359900" y="254000"/>
            <a:ext cx="5130800" cy="279400"/>
          </a:xfrm>
          <a:prstGeom prst="rect">
            <a:avLst/>
          </a:prstGeom>
          <a:noFill/>
        </p:spPr>
        <p:txBody>
          <a:bodyPr vertOverflow="overflow" vert="horz" wrap="none" rtlCol="0" anchor="ctr" anchorCtr="0">
            <a:noAutofit/>
          </a:bodyPr>
          <a:lstStyle/>
          <a:p>
            <a:pPr algn="l"/>
            <a:r>
              <a:rPr lang="en-IE" sz="1300" b="1" dirty="0">
                <a:solidFill>
                  <a:srgbClr val="73726C"/>
                </a:solidFill>
                <a:latin typeface="Poppins"/>
                <a:cs typeface="Poppins"/>
              </a:rPr>
              <a:t>https://kevin.echofold.ai</a:t>
            </a:r>
          </a:p>
        </p:txBody>
      </p:sp>
    </p:spTree>
    <p:extLst>
      <p:ext uri="{BB962C8B-B14F-4D97-AF65-F5344CB8AC3E}">
        <p14:creationId xmlns:p14="http://schemas.microsoft.com/office/powerpoint/2010/main" val="3500323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9F5">
            <a:alpha val="100000"/>
          </a:srgbClr>
        </a:solidFill>
        <a:effectLst/>
      </p:bgPr>
    </p:bg>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DFA2D03B-E628-4C84-A3EA-8CAFCFD90D5A}"/>
              </a:ext>
            </a:extLst>
          </p:cNvPr>
          <p:cNvSpPr/>
          <p:nvPr/>
        </p:nvSpPr>
        <p:spPr>
          <a:xfrm>
            <a:off x="8991600" y="2946400"/>
            <a:ext cx="2590800" cy="2946400"/>
          </a:xfrm>
          <a:prstGeom prst="roundRect">
            <a:avLst/>
          </a:prstGeom>
          <a:solidFill>
            <a:srgbClr val="F0EEE6"/>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3" name="Rectangle: Rounded Corners 12">
            <a:extLst>
              <a:ext uri="{FF2B5EF4-FFF2-40B4-BE49-F238E27FC236}">
                <a16:creationId xmlns:a16="http://schemas.microsoft.com/office/drawing/2014/main" id="{DB6454D9-1BC5-4E8B-9D68-F0071DB9F4AB}"/>
              </a:ext>
            </a:extLst>
          </p:cNvPr>
          <p:cNvSpPr/>
          <p:nvPr/>
        </p:nvSpPr>
        <p:spPr>
          <a:xfrm>
            <a:off x="6197600" y="2946400"/>
            <a:ext cx="2590800" cy="2946400"/>
          </a:xfrm>
          <a:prstGeom prst="roundRect">
            <a:avLst/>
          </a:prstGeom>
          <a:solidFill>
            <a:srgbClr val="F0EEE6"/>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9" name="Rectangle: Rounded Corners 8">
            <a:extLst>
              <a:ext uri="{FF2B5EF4-FFF2-40B4-BE49-F238E27FC236}">
                <a16:creationId xmlns:a16="http://schemas.microsoft.com/office/drawing/2014/main" id="{5990C0F1-2E98-46C8-AF22-6ADFCDEB9A7E}"/>
              </a:ext>
            </a:extLst>
          </p:cNvPr>
          <p:cNvSpPr/>
          <p:nvPr/>
        </p:nvSpPr>
        <p:spPr>
          <a:xfrm>
            <a:off x="3403600" y="2946400"/>
            <a:ext cx="2590800" cy="2946400"/>
          </a:xfrm>
          <a:prstGeom prst="roundRect">
            <a:avLst/>
          </a:prstGeom>
          <a:solidFill>
            <a:srgbClr val="F0EEE6"/>
          </a:solidFill>
          <a:ln w="28575" cap="flat" cmpd="sng" algn="ctr">
            <a:solidFill>
              <a:srgbClr val="827DBD"/>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5" name="Rectangle: Rounded Corners 4">
            <a:extLst>
              <a:ext uri="{FF2B5EF4-FFF2-40B4-BE49-F238E27FC236}">
                <a16:creationId xmlns:a16="http://schemas.microsoft.com/office/drawing/2014/main" id="{31090400-9181-4F7A-B1C8-167BEC374AF9}"/>
              </a:ext>
            </a:extLst>
          </p:cNvPr>
          <p:cNvSpPr/>
          <p:nvPr/>
        </p:nvSpPr>
        <p:spPr>
          <a:xfrm>
            <a:off x="609600" y="2946400"/>
            <a:ext cx="2590800" cy="2946400"/>
          </a:xfrm>
          <a:prstGeom prst="roundRect">
            <a:avLst/>
          </a:prstGeom>
          <a:solidFill>
            <a:srgbClr val="F0EEE6"/>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 name="Rectangle: Rounded Corners 1">
            <a:extLst>
              <a:ext uri="{FF2B5EF4-FFF2-40B4-BE49-F238E27FC236}">
                <a16:creationId xmlns:a16="http://schemas.microsoft.com/office/drawing/2014/main" id="{F2B2B253-B4A3-454F-84FD-AFE2054855A1}"/>
              </a:ext>
            </a:extLst>
          </p:cNvPr>
          <p:cNvSpPr/>
          <p:nvPr/>
        </p:nvSpPr>
        <p:spPr>
          <a:xfrm>
            <a:off x="609600" y="457200"/>
            <a:ext cx="1905000" cy="381000"/>
          </a:xfrm>
          <a:prstGeom prst="roundRect">
            <a:avLst/>
          </a:prstGeom>
          <a:solidFill>
            <a:srgbClr val="62998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rtlCol="0" anchor="ctr" anchorCtr="0">
            <a:noAutofit/>
          </a:bodyPr>
          <a:lstStyle/>
          <a:p>
            <a:pPr algn="l"/>
            <a:r>
              <a:rPr lang="en-IE" sz="1100" b="1">
                <a:solidFill>
                  <a:srgbClr val="FFFFFF"/>
                </a:solidFill>
                <a:latin typeface="Poppins SemiBold"/>
                <a:cs typeface="Poppins SemiBold"/>
              </a:rPr>
              <a:t>THE WORKFLOW</a:t>
            </a:r>
          </a:p>
        </p:txBody>
      </p:sp>
      <p:sp>
        <p:nvSpPr>
          <p:cNvPr id="3" name="TextBox 2">
            <a:extLst>
              <a:ext uri="{FF2B5EF4-FFF2-40B4-BE49-F238E27FC236}">
                <a16:creationId xmlns:a16="http://schemas.microsoft.com/office/drawing/2014/main" id="{CD4B40B8-CBE8-45C2-88A7-6025E0335253}"/>
              </a:ext>
            </a:extLst>
          </p:cNvPr>
          <p:cNvSpPr txBox="1"/>
          <p:nvPr/>
        </p:nvSpPr>
        <p:spPr>
          <a:xfrm>
            <a:off x="609600" y="838200"/>
            <a:ext cx="10972800" cy="584200"/>
          </a:xfrm>
          <a:prstGeom prst="rect">
            <a:avLst/>
          </a:prstGeom>
          <a:noFill/>
        </p:spPr>
        <p:txBody>
          <a:bodyPr vertOverflow="overflow" vert="horz" wrap="square" rtlCol="0" anchor="t" anchorCtr="0">
            <a:spAutoFit/>
          </a:bodyPr>
          <a:lstStyle/>
          <a:p>
            <a:pPr algn="l"/>
            <a:r>
              <a:rPr lang="en-GB" sz="3000" b="1">
                <a:solidFill>
                  <a:srgbClr val="141413"/>
                </a:solidFill>
                <a:latin typeface="Poppins SemiBold"/>
                <a:cs typeface="Poppins SemiBold"/>
              </a:rPr>
              <a:t>Build anything, in four steps</a:t>
            </a:r>
            <a:endParaRPr lang="en-IE" sz="3000" b="1">
              <a:solidFill>
                <a:srgbClr val="141413"/>
              </a:solidFill>
              <a:latin typeface="Poppins SemiBold"/>
              <a:cs typeface="Poppins SemiBold"/>
            </a:endParaRPr>
          </a:p>
        </p:txBody>
      </p:sp>
      <p:sp>
        <p:nvSpPr>
          <p:cNvPr id="4" name="TextBox 3">
            <a:extLst>
              <a:ext uri="{FF2B5EF4-FFF2-40B4-BE49-F238E27FC236}">
                <a16:creationId xmlns:a16="http://schemas.microsoft.com/office/drawing/2014/main" id="{9FD93B71-1A8D-4EF8-990B-BB0F7FB7F46E}"/>
              </a:ext>
            </a:extLst>
          </p:cNvPr>
          <p:cNvSpPr txBox="1"/>
          <p:nvPr/>
        </p:nvSpPr>
        <p:spPr>
          <a:xfrm>
            <a:off x="609600" y="1473200"/>
            <a:ext cx="10972800" cy="508000"/>
          </a:xfrm>
          <a:prstGeom prst="rect">
            <a:avLst/>
          </a:prstGeom>
          <a:noFill/>
        </p:spPr>
        <p:txBody>
          <a:bodyPr vertOverflow="overflow" vert="horz" wrap="square" rtlCol="0" anchor="t" anchorCtr="0">
            <a:spAutoFit/>
          </a:bodyPr>
          <a:lstStyle/>
          <a:p>
            <a:pPr algn="l"/>
            <a:r>
              <a:rPr lang="en-GB" sz="1500">
                <a:solidFill>
                  <a:srgbClr val="73726C"/>
                </a:solidFill>
                <a:latin typeface="Poppins"/>
                <a:cs typeface="Poppins"/>
              </a:rPr>
              <a:t>These four steps build anything, at any complexity, even in a domain you know nothing about. Every step runs on AI like Claude Code or Codex.</a:t>
            </a:r>
            <a:endParaRPr lang="en-IE" sz="1500">
              <a:solidFill>
                <a:srgbClr val="73726C"/>
              </a:solidFill>
              <a:latin typeface="Poppins"/>
              <a:cs typeface="Poppins"/>
            </a:endParaRPr>
          </a:p>
        </p:txBody>
      </p:sp>
      <p:sp>
        <p:nvSpPr>
          <p:cNvPr id="6" name="Rectangle: Rounded Corners 5">
            <a:extLst>
              <a:ext uri="{FF2B5EF4-FFF2-40B4-BE49-F238E27FC236}">
                <a16:creationId xmlns:a16="http://schemas.microsoft.com/office/drawing/2014/main" id="{4FCFF014-F39F-458A-86CF-3A684CEB1B63}"/>
              </a:ext>
            </a:extLst>
          </p:cNvPr>
          <p:cNvSpPr/>
          <p:nvPr/>
        </p:nvSpPr>
        <p:spPr>
          <a:xfrm>
            <a:off x="863600" y="3251200"/>
            <a:ext cx="558800" cy="558800"/>
          </a:xfrm>
          <a:prstGeom prst="roundRect">
            <a:avLst/>
          </a:prstGeom>
          <a:solidFill>
            <a:srgbClr val="D9775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7" name="TextBox 6">
            <a:extLst>
              <a:ext uri="{FF2B5EF4-FFF2-40B4-BE49-F238E27FC236}">
                <a16:creationId xmlns:a16="http://schemas.microsoft.com/office/drawing/2014/main" id="{46EFD17F-6076-49D4-A4B5-8ECE1EC0541E}"/>
              </a:ext>
            </a:extLst>
          </p:cNvPr>
          <p:cNvSpPr txBox="1"/>
          <p:nvPr/>
        </p:nvSpPr>
        <p:spPr>
          <a:xfrm>
            <a:off x="863600" y="3937000"/>
            <a:ext cx="2082800" cy="279400"/>
          </a:xfrm>
          <a:prstGeom prst="rect">
            <a:avLst/>
          </a:prstGeom>
          <a:noFill/>
        </p:spPr>
        <p:txBody>
          <a:bodyPr vertOverflow="overflow" vert="horz" wrap="square" rtlCol="0" anchor="t" anchorCtr="0">
            <a:spAutoFit/>
          </a:bodyPr>
          <a:lstStyle/>
          <a:p>
            <a:pPr algn="l"/>
            <a:r>
              <a:rPr lang="en-IE" sz="1700" b="1">
                <a:solidFill>
                  <a:srgbClr val="141413"/>
                </a:solidFill>
                <a:latin typeface="Poppins SemiBold"/>
                <a:cs typeface="Poppins SemiBold"/>
              </a:rPr>
              <a:t>RESEARCH</a:t>
            </a:r>
          </a:p>
        </p:txBody>
      </p:sp>
      <p:sp>
        <p:nvSpPr>
          <p:cNvPr id="8" name="TextBox 7">
            <a:extLst>
              <a:ext uri="{FF2B5EF4-FFF2-40B4-BE49-F238E27FC236}">
                <a16:creationId xmlns:a16="http://schemas.microsoft.com/office/drawing/2014/main" id="{10279311-BC74-4484-A715-97D60EE95997}"/>
              </a:ext>
            </a:extLst>
          </p:cNvPr>
          <p:cNvSpPr txBox="1"/>
          <p:nvPr/>
        </p:nvSpPr>
        <p:spPr>
          <a:xfrm>
            <a:off x="863600" y="4292600"/>
            <a:ext cx="2082800" cy="1524000"/>
          </a:xfrm>
          <a:prstGeom prst="rect">
            <a:avLst/>
          </a:prstGeom>
          <a:noFill/>
        </p:spPr>
        <p:txBody>
          <a:bodyPr vertOverflow="overflow" vert="horz" wrap="square" rtlCol="0" anchor="t" anchorCtr="0">
            <a:spAutoFit/>
          </a:bodyPr>
          <a:lstStyle/>
          <a:p>
            <a:pPr algn="l"/>
            <a:r>
              <a:rPr lang="en-GB" sz="1400">
                <a:solidFill>
                  <a:srgbClr val="73726C"/>
                </a:solidFill>
                <a:latin typeface="Poppins"/>
                <a:cs typeface="Poppins"/>
              </a:rPr>
              <a:t>Get AI to research the absolute depths of the problem, the domain, the methods, what's been tried.</a:t>
            </a:r>
            <a:endParaRPr lang="en-IE" sz="1400">
              <a:solidFill>
                <a:srgbClr val="73726C"/>
              </a:solidFill>
              <a:latin typeface="Poppins"/>
              <a:cs typeface="Poppins"/>
            </a:endParaRPr>
          </a:p>
        </p:txBody>
      </p:sp>
      <p:sp>
        <p:nvSpPr>
          <p:cNvPr id="10" name="Rectangle: Rounded Corners 9">
            <a:extLst>
              <a:ext uri="{FF2B5EF4-FFF2-40B4-BE49-F238E27FC236}">
                <a16:creationId xmlns:a16="http://schemas.microsoft.com/office/drawing/2014/main" id="{5E34D7F8-A04D-4F3A-A217-E35C1B60BB65}"/>
              </a:ext>
            </a:extLst>
          </p:cNvPr>
          <p:cNvSpPr/>
          <p:nvPr/>
        </p:nvSpPr>
        <p:spPr>
          <a:xfrm>
            <a:off x="3657600" y="3251200"/>
            <a:ext cx="558800" cy="558800"/>
          </a:xfrm>
          <a:prstGeom prst="roundRect">
            <a:avLst/>
          </a:prstGeom>
          <a:solidFill>
            <a:srgbClr val="827DBD"/>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1" name="TextBox 10">
            <a:extLst>
              <a:ext uri="{FF2B5EF4-FFF2-40B4-BE49-F238E27FC236}">
                <a16:creationId xmlns:a16="http://schemas.microsoft.com/office/drawing/2014/main" id="{109714AF-3681-4BF2-BE56-488E6840B615}"/>
              </a:ext>
            </a:extLst>
          </p:cNvPr>
          <p:cNvSpPr txBox="1"/>
          <p:nvPr/>
        </p:nvSpPr>
        <p:spPr>
          <a:xfrm>
            <a:off x="3657600" y="3937000"/>
            <a:ext cx="2082800" cy="279400"/>
          </a:xfrm>
          <a:prstGeom prst="rect">
            <a:avLst/>
          </a:prstGeom>
          <a:noFill/>
        </p:spPr>
        <p:txBody>
          <a:bodyPr vertOverflow="overflow" vert="horz" wrap="square" rtlCol="0" anchor="t" anchorCtr="0">
            <a:spAutoFit/>
          </a:bodyPr>
          <a:lstStyle/>
          <a:p>
            <a:pPr algn="l"/>
            <a:r>
              <a:rPr lang="en-IE" sz="1700" b="1">
                <a:solidFill>
                  <a:srgbClr val="141413"/>
                </a:solidFill>
                <a:latin typeface="Poppins SemiBold"/>
                <a:cs typeface="Poppins SemiBold"/>
              </a:rPr>
              <a:t>PLAN</a:t>
            </a:r>
          </a:p>
        </p:txBody>
      </p:sp>
      <p:sp>
        <p:nvSpPr>
          <p:cNvPr id="12" name="TextBox 11">
            <a:extLst>
              <a:ext uri="{FF2B5EF4-FFF2-40B4-BE49-F238E27FC236}">
                <a16:creationId xmlns:a16="http://schemas.microsoft.com/office/drawing/2014/main" id="{085BFD7A-3728-4A63-ABD4-3CBE1A2F2998}"/>
              </a:ext>
            </a:extLst>
          </p:cNvPr>
          <p:cNvSpPr txBox="1"/>
          <p:nvPr/>
        </p:nvSpPr>
        <p:spPr>
          <a:xfrm>
            <a:off x="3657600" y="4292600"/>
            <a:ext cx="2082800" cy="1524000"/>
          </a:xfrm>
          <a:prstGeom prst="rect">
            <a:avLst/>
          </a:prstGeom>
          <a:noFill/>
        </p:spPr>
        <p:txBody>
          <a:bodyPr vertOverflow="overflow" vert="horz" wrap="square" rtlCol="0" anchor="t" anchorCtr="0">
            <a:spAutoFit/>
          </a:bodyPr>
          <a:lstStyle/>
          <a:p>
            <a:pPr algn="l"/>
            <a:r>
              <a:rPr lang="en-GB" sz="1400">
                <a:solidFill>
                  <a:srgbClr val="73726C"/>
                </a:solidFill>
                <a:latin typeface="Poppins"/>
                <a:cs typeface="Poppins"/>
              </a:rPr>
              <a:t>Define the methodology and a clear plan to the goal. The make-or-break step.</a:t>
            </a:r>
            <a:endParaRPr lang="en-IE" sz="1400">
              <a:solidFill>
                <a:srgbClr val="73726C"/>
              </a:solidFill>
              <a:latin typeface="Poppins"/>
              <a:cs typeface="Poppins"/>
            </a:endParaRPr>
          </a:p>
        </p:txBody>
      </p:sp>
      <p:sp>
        <p:nvSpPr>
          <p:cNvPr id="14" name="Rectangle: Rounded Corners 13">
            <a:extLst>
              <a:ext uri="{FF2B5EF4-FFF2-40B4-BE49-F238E27FC236}">
                <a16:creationId xmlns:a16="http://schemas.microsoft.com/office/drawing/2014/main" id="{22801F67-1FC0-4452-BA9B-0F64BA826962}"/>
              </a:ext>
            </a:extLst>
          </p:cNvPr>
          <p:cNvSpPr/>
          <p:nvPr/>
        </p:nvSpPr>
        <p:spPr>
          <a:xfrm>
            <a:off x="6451600" y="3251200"/>
            <a:ext cx="558800" cy="558800"/>
          </a:xfrm>
          <a:prstGeom prst="roundRect">
            <a:avLst/>
          </a:prstGeom>
          <a:solidFill>
            <a:srgbClr val="62998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5" name="TextBox 14">
            <a:extLst>
              <a:ext uri="{FF2B5EF4-FFF2-40B4-BE49-F238E27FC236}">
                <a16:creationId xmlns:a16="http://schemas.microsoft.com/office/drawing/2014/main" id="{2E4A0EE1-7694-4DEF-BDFA-AA68B20BCFAA}"/>
              </a:ext>
            </a:extLst>
          </p:cNvPr>
          <p:cNvSpPr txBox="1"/>
          <p:nvPr/>
        </p:nvSpPr>
        <p:spPr>
          <a:xfrm>
            <a:off x="6451600" y="3937000"/>
            <a:ext cx="2082800" cy="279400"/>
          </a:xfrm>
          <a:prstGeom prst="rect">
            <a:avLst/>
          </a:prstGeom>
          <a:noFill/>
        </p:spPr>
        <p:txBody>
          <a:bodyPr vertOverflow="overflow" vert="horz" wrap="square" rtlCol="0" anchor="t" anchorCtr="0">
            <a:spAutoFit/>
          </a:bodyPr>
          <a:lstStyle/>
          <a:p>
            <a:pPr algn="l"/>
            <a:r>
              <a:rPr lang="en-IE" sz="1700" b="1">
                <a:solidFill>
                  <a:srgbClr val="141413"/>
                </a:solidFill>
                <a:latin typeface="Poppins SemiBold"/>
                <a:cs typeface="Poppins SemiBold"/>
              </a:rPr>
              <a:t>BUILD</a:t>
            </a:r>
          </a:p>
        </p:txBody>
      </p:sp>
      <p:sp>
        <p:nvSpPr>
          <p:cNvPr id="16" name="TextBox 15">
            <a:extLst>
              <a:ext uri="{FF2B5EF4-FFF2-40B4-BE49-F238E27FC236}">
                <a16:creationId xmlns:a16="http://schemas.microsoft.com/office/drawing/2014/main" id="{A1273198-7121-42FE-965F-2A99C749B0F6}"/>
              </a:ext>
            </a:extLst>
          </p:cNvPr>
          <p:cNvSpPr txBox="1"/>
          <p:nvPr/>
        </p:nvSpPr>
        <p:spPr>
          <a:xfrm>
            <a:off x="6451600" y="4292600"/>
            <a:ext cx="2082800" cy="1524000"/>
          </a:xfrm>
          <a:prstGeom prst="rect">
            <a:avLst/>
          </a:prstGeom>
          <a:noFill/>
        </p:spPr>
        <p:txBody>
          <a:bodyPr vertOverflow="overflow" vert="horz" wrap="square" rtlCol="0" anchor="t" anchorCtr="0">
            <a:spAutoFit/>
          </a:bodyPr>
          <a:lstStyle/>
          <a:p>
            <a:pPr algn="l"/>
            <a:r>
              <a:rPr lang="en-GB" sz="1400">
                <a:solidFill>
                  <a:srgbClr val="73726C"/>
                </a:solidFill>
                <a:latin typeface="Poppins"/>
                <a:cs typeface="Poppins"/>
              </a:rPr>
              <a:t>Hand the plan to AI and let it build the whole thing.</a:t>
            </a:r>
            <a:endParaRPr lang="en-IE" sz="1400">
              <a:solidFill>
                <a:srgbClr val="73726C"/>
              </a:solidFill>
              <a:latin typeface="Poppins"/>
              <a:cs typeface="Poppins"/>
            </a:endParaRPr>
          </a:p>
        </p:txBody>
      </p:sp>
      <p:sp>
        <p:nvSpPr>
          <p:cNvPr id="18" name="Rectangle: Rounded Corners 17">
            <a:extLst>
              <a:ext uri="{FF2B5EF4-FFF2-40B4-BE49-F238E27FC236}">
                <a16:creationId xmlns:a16="http://schemas.microsoft.com/office/drawing/2014/main" id="{964AA4DB-A1B4-4B7A-938E-593774A8A0AE}"/>
              </a:ext>
            </a:extLst>
          </p:cNvPr>
          <p:cNvSpPr/>
          <p:nvPr/>
        </p:nvSpPr>
        <p:spPr>
          <a:xfrm>
            <a:off x="9245600" y="3251200"/>
            <a:ext cx="558800" cy="558800"/>
          </a:xfrm>
          <a:prstGeom prst="roundRect">
            <a:avLst/>
          </a:prstGeom>
          <a:solidFill>
            <a:srgbClr val="EAD7A4"/>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9" name="TextBox 18">
            <a:extLst>
              <a:ext uri="{FF2B5EF4-FFF2-40B4-BE49-F238E27FC236}">
                <a16:creationId xmlns:a16="http://schemas.microsoft.com/office/drawing/2014/main" id="{6CE4F771-3D21-459C-8A55-4C38E9A5886F}"/>
              </a:ext>
            </a:extLst>
          </p:cNvPr>
          <p:cNvSpPr txBox="1"/>
          <p:nvPr/>
        </p:nvSpPr>
        <p:spPr>
          <a:xfrm>
            <a:off x="9245600" y="3937000"/>
            <a:ext cx="2082800" cy="279400"/>
          </a:xfrm>
          <a:prstGeom prst="rect">
            <a:avLst/>
          </a:prstGeom>
          <a:noFill/>
        </p:spPr>
        <p:txBody>
          <a:bodyPr vertOverflow="overflow" vert="horz" wrap="square" rtlCol="0" anchor="t" anchorCtr="0">
            <a:spAutoFit/>
          </a:bodyPr>
          <a:lstStyle/>
          <a:p>
            <a:pPr algn="l"/>
            <a:r>
              <a:rPr lang="en-IE" sz="1700" b="1">
                <a:solidFill>
                  <a:srgbClr val="141413"/>
                </a:solidFill>
                <a:latin typeface="Poppins SemiBold"/>
                <a:cs typeface="Poppins SemiBold"/>
              </a:rPr>
              <a:t>IMPROVE</a:t>
            </a:r>
          </a:p>
        </p:txBody>
      </p:sp>
      <p:sp>
        <p:nvSpPr>
          <p:cNvPr id="20" name="TextBox 19">
            <a:extLst>
              <a:ext uri="{FF2B5EF4-FFF2-40B4-BE49-F238E27FC236}">
                <a16:creationId xmlns:a16="http://schemas.microsoft.com/office/drawing/2014/main" id="{73CACB6D-78E8-413C-95CE-BEE7F62A96AA}"/>
              </a:ext>
            </a:extLst>
          </p:cNvPr>
          <p:cNvSpPr txBox="1"/>
          <p:nvPr/>
        </p:nvSpPr>
        <p:spPr>
          <a:xfrm>
            <a:off x="9245600" y="4292600"/>
            <a:ext cx="2082800" cy="1524000"/>
          </a:xfrm>
          <a:prstGeom prst="rect">
            <a:avLst/>
          </a:prstGeom>
          <a:noFill/>
        </p:spPr>
        <p:txBody>
          <a:bodyPr vertOverflow="overflow" vert="horz" wrap="square" rtlCol="0" anchor="t" anchorCtr="0">
            <a:spAutoFit/>
          </a:bodyPr>
          <a:lstStyle/>
          <a:p>
            <a:pPr algn="l"/>
            <a:r>
              <a:rPr lang="en-GB" sz="1400">
                <a:solidFill>
                  <a:srgbClr val="73726C"/>
                </a:solidFill>
                <a:latin typeface="Poppins"/>
                <a:cs typeface="Poppins"/>
              </a:rPr>
              <a:t>Test, refine and improve, loop until it actually works.</a:t>
            </a:r>
            <a:endParaRPr lang="en-IE" sz="1400">
              <a:solidFill>
                <a:srgbClr val="73726C"/>
              </a:solidFill>
              <a:latin typeface="Poppins"/>
              <a:cs typeface="Poppins"/>
            </a:endParaRPr>
          </a:p>
        </p:txBody>
      </p:sp>
      <p:sp>
        <p:nvSpPr>
          <p:cNvPr id="21" name="Arrow: Right 20">
            <a:extLst>
              <a:ext uri="{FF2B5EF4-FFF2-40B4-BE49-F238E27FC236}">
                <a16:creationId xmlns:a16="http://schemas.microsoft.com/office/drawing/2014/main" id="{24E5065E-977A-4E89-820D-0EB5D7AA932D}"/>
              </a:ext>
            </a:extLst>
          </p:cNvPr>
          <p:cNvSpPr/>
          <p:nvPr/>
        </p:nvSpPr>
        <p:spPr>
          <a:xfrm>
            <a:off x="3149600" y="3429000"/>
            <a:ext cx="304800" cy="228600"/>
          </a:xfrm>
          <a:prstGeom prst="rightArrow">
            <a:avLst/>
          </a:prstGeom>
          <a:solidFill>
            <a:srgbClr val="62998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 name="Arrow: Right 21">
            <a:extLst>
              <a:ext uri="{FF2B5EF4-FFF2-40B4-BE49-F238E27FC236}">
                <a16:creationId xmlns:a16="http://schemas.microsoft.com/office/drawing/2014/main" id="{50EE5A03-FDAB-42E9-92F8-EBEA37AEB6FE}"/>
              </a:ext>
            </a:extLst>
          </p:cNvPr>
          <p:cNvSpPr/>
          <p:nvPr/>
        </p:nvSpPr>
        <p:spPr>
          <a:xfrm>
            <a:off x="5943600" y="3429000"/>
            <a:ext cx="304800" cy="228600"/>
          </a:xfrm>
          <a:prstGeom prst="rightArrow">
            <a:avLst/>
          </a:prstGeom>
          <a:solidFill>
            <a:srgbClr val="62998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3" name="Arrow: Right 22">
            <a:extLst>
              <a:ext uri="{FF2B5EF4-FFF2-40B4-BE49-F238E27FC236}">
                <a16:creationId xmlns:a16="http://schemas.microsoft.com/office/drawing/2014/main" id="{9CB622BE-F492-48CC-991B-FE75CD4AA98C}"/>
              </a:ext>
            </a:extLst>
          </p:cNvPr>
          <p:cNvSpPr/>
          <p:nvPr/>
        </p:nvSpPr>
        <p:spPr>
          <a:xfrm>
            <a:off x="8737600" y="3429000"/>
            <a:ext cx="304800" cy="228600"/>
          </a:xfrm>
          <a:prstGeom prst="rightArrow">
            <a:avLst/>
          </a:prstGeom>
          <a:solidFill>
            <a:srgbClr val="62998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4" name="Rectangle: Rounded Corners 23">
            <a:extLst>
              <a:ext uri="{FF2B5EF4-FFF2-40B4-BE49-F238E27FC236}">
                <a16:creationId xmlns:a16="http://schemas.microsoft.com/office/drawing/2014/main" id="{86140AF8-327F-42ED-B0A4-192F924909E2}"/>
              </a:ext>
            </a:extLst>
          </p:cNvPr>
          <p:cNvSpPr/>
          <p:nvPr/>
        </p:nvSpPr>
        <p:spPr>
          <a:xfrm>
            <a:off x="3962400" y="2819400"/>
            <a:ext cx="1473200" cy="279400"/>
          </a:xfrm>
          <a:prstGeom prst="roundRect">
            <a:avLst/>
          </a:prstGeom>
          <a:solidFill>
            <a:srgbClr val="827DBD"/>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rtlCol="0" anchor="ctr" anchorCtr="0">
            <a:noAutofit/>
          </a:bodyPr>
          <a:lstStyle/>
          <a:p>
            <a:pPr algn="l"/>
            <a:r>
              <a:rPr lang="en-IE" sz="900" b="1">
                <a:solidFill>
                  <a:srgbClr val="FFFFFF"/>
                </a:solidFill>
                <a:latin typeface="Poppins SemiBold"/>
                <a:cs typeface="Poppins SemiBold"/>
              </a:rPr>
              <a:t>MOST IMPORTANT</a:t>
            </a:r>
          </a:p>
        </p:txBody>
      </p:sp>
      <p:sp>
        <p:nvSpPr>
          <p:cNvPr id="28" name="URLWatermark">
            <a:extLst>
              <a:ext uri="{FF2B5EF4-FFF2-40B4-BE49-F238E27FC236}">
                <a16:creationId xmlns:a16="http://schemas.microsoft.com/office/drawing/2014/main" id="{ED818110-A1E4-4130-A85A-D0E532D30C4A}"/>
              </a:ext>
            </a:extLst>
          </p:cNvPr>
          <p:cNvSpPr txBox="1"/>
          <p:nvPr/>
        </p:nvSpPr>
        <p:spPr>
          <a:xfrm>
            <a:off x="9359900" y="254000"/>
            <a:ext cx="5130800" cy="279400"/>
          </a:xfrm>
          <a:prstGeom prst="rect">
            <a:avLst/>
          </a:prstGeom>
          <a:noFill/>
        </p:spPr>
        <p:txBody>
          <a:bodyPr vertOverflow="overflow" vert="horz" wrap="none" rtlCol="0" anchor="t" anchorCtr="0">
            <a:noAutofit/>
          </a:bodyPr>
          <a:lstStyle/>
          <a:p>
            <a:pPr algn="l"/>
            <a:r>
              <a:rPr lang="en-IE" sz="1300" b="1">
                <a:solidFill>
                  <a:srgbClr val="73726C"/>
                </a:solidFill>
                <a:latin typeface="Poppins"/>
                <a:cs typeface="Poppins"/>
              </a:rPr>
              <a:t>https://kevin.echofold.ai</a:t>
            </a:r>
          </a:p>
        </p:txBody>
      </p:sp>
      <p:pic>
        <p:nvPicPr>
          <p:cNvPr id="29" name="Graphic 29" descr="Research"/>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990600" y="3378200"/>
            <a:ext cx="304800" cy="304800"/>
          </a:xfrm>
          <a:prstGeom prst="rect">
            <a:avLst/>
          </a:prstGeom>
        </p:spPr>
      </p:pic>
      <p:pic>
        <p:nvPicPr>
          <p:cNvPr id="30" name="Graphic 30" descr="Plan"/>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784600" y="3378200"/>
            <a:ext cx="304800" cy="304800"/>
          </a:xfrm>
          <a:prstGeom prst="rect">
            <a:avLst/>
          </a:prstGeom>
        </p:spPr>
      </p:pic>
      <p:pic>
        <p:nvPicPr>
          <p:cNvPr id="31" name="Graphic 31" descr="Build"/>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578600" y="3378200"/>
            <a:ext cx="304800" cy="304800"/>
          </a:xfrm>
          <a:prstGeom prst="rect">
            <a:avLst/>
          </a:prstGeom>
        </p:spPr>
      </p:pic>
      <p:pic>
        <p:nvPicPr>
          <p:cNvPr id="32" name="Graphic 32" descr="Improve"/>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372600" y="3378200"/>
            <a:ext cx="304800" cy="304800"/>
          </a:xfrm>
          <a:prstGeom prst="rect">
            <a:avLst/>
          </a:prstGeom>
        </p:spPr>
      </p:pic>
    </p:spTree>
    <p:extLst>
      <p:ext uri="{BB962C8B-B14F-4D97-AF65-F5344CB8AC3E}">
        <p14:creationId xmlns:p14="http://schemas.microsoft.com/office/powerpoint/2010/main" val="2221202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F9F5">
            <a:alpha val="100000"/>
          </a:srgb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6EEBFFA-DD48-48A8-9520-C197C4D3858B}"/>
              </a:ext>
            </a:extLst>
          </p:cNvPr>
          <p:cNvSpPr/>
          <p:nvPr/>
        </p:nvSpPr>
        <p:spPr>
          <a:xfrm>
            <a:off x="609600" y="457200"/>
            <a:ext cx="1905000" cy="381000"/>
          </a:xfrm>
          <a:prstGeom prst="roundRect">
            <a:avLst/>
          </a:prstGeom>
          <a:solidFill>
            <a:srgbClr val="62998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ctr" anchorCtr="0">
            <a:noAutofit/>
          </a:bodyPr>
          <a:lstStyle/>
          <a:p>
            <a:pPr algn="l"/>
            <a:r>
              <a:rPr lang="en-IE" sz="1100" b="1">
                <a:solidFill>
                  <a:srgbClr val="FFFFFF"/>
                </a:solidFill>
                <a:latin typeface="Poppins SemiBold"/>
                <a:cs typeface="Poppins SemiBold"/>
              </a:rPr>
              <a:t>THE METHOD</a:t>
            </a:r>
          </a:p>
        </p:txBody>
      </p:sp>
      <p:sp>
        <p:nvSpPr>
          <p:cNvPr id="3" name="TextBox 2">
            <a:extLst>
              <a:ext uri="{FF2B5EF4-FFF2-40B4-BE49-F238E27FC236}">
                <a16:creationId xmlns:a16="http://schemas.microsoft.com/office/drawing/2014/main" id="{AD64EA73-1E2E-41E8-998F-87BE2C8C3E1F}"/>
              </a:ext>
            </a:extLst>
          </p:cNvPr>
          <p:cNvSpPr txBox="1"/>
          <p:nvPr/>
        </p:nvSpPr>
        <p:spPr>
          <a:xfrm>
            <a:off x="609600" y="838200"/>
            <a:ext cx="10972800" cy="558800"/>
          </a:xfrm>
          <a:prstGeom prst="rect">
            <a:avLst/>
          </a:prstGeom>
          <a:noFill/>
        </p:spPr>
        <p:txBody>
          <a:bodyPr vertOverflow="overflow" vert="horz" wrap="square" rtlCol="0" anchor="t" anchorCtr="0">
            <a:spAutoFit/>
          </a:bodyPr>
          <a:lstStyle/>
          <a:p>
            <a:pPr algn="l"/>
            <a:r>
              <a:rPr lang="en-IE" sz="3200" b="1">
                <a:solidFill>
                  <a:srgbClr val="141413"/>
                </a:solidFill>
                <a:latin typeface="Poppins SemiBold"/>
                <a:cs typeface="Poppins SemiBold"/>
              </a:rPr>
              <a:t>The snowball effect</a:t>
            </a:r>
          </a:p>
        </p:txBody>
      </p:sp>
      <p:sp>
        <p:nvSpPr>
          <p:cNvPr id="4" name="TextBox 3">
            <a:extLst>
              <a:ext uri="{FF2B5EF4-FFF2-40B4-BE49-F238E27FC236}">
                <a16:creationId xmlns:a16="http://schemas.microsoft.com/office/drawing/2014/main" id="{444900E5-EE28-4252-B25F-B2A96F0B644A}"/>
              </a:ext>
            </a:extLst>
          </p:cNvPr>
          <p:cNvSpPr txBox="1"/>
          <p:nvPr/>
        </p:nvSpPr>
        <p:spPr>
          <a:xfrm>
            <a:off x="609600" y="1447800"/>
            <a:ext cx="10972800" cy="508000"/>
          </a:xfrm>
          <a:prstGeom prst="rect">
            <a:avLst/>
          </a:prstGeom>
          <a:noFill/>
        </p:spPr>
        <p:txBody>
          <a:bodyPr vertOverflow="overflow" vert="horz" wrap="square" rtlCol="0" anchor="t" anchorCtr="0">
            <a:spAutoFit/>
          </a:bodyPr>
          <a:lstStyle/>
          <a:p>
            <a:pPr algn="l"/>
            <a:r>
              <a:rPr lang="en-GB" sz="1500">
                <a:solidFill>
                  <a:srgbClr val="73726C"/>
                </a:solidFill>
                <a:latin typeface="Poppins"/>
                <a:cs typeface="Poppins"/>
              </a:rPr>
              <a:t>Give AI enough context, this whole library of documents, and it can figure out or generate almost anything.</a:t>
            </a:r>
            <a:endParaRPr lang="en-IE" sz="1500">
              <a:solidFill>
                <a:srgbClr val="73726C"/>
              </a:solidFill>
              <a:latin typeface="Poppins"/>
              <a:cs typeface="Poppins"/>
            </a:endParaRPr>
          </a:p>
        </p:txBody>
      </p:sp>
      <p:sp>
        <p:nvSpPr>
          <p:cNvPr id="5" name="Rectangle: Rounded Corners 4">
            <a:extLst>
              <a:ext uri="{FF2B5EF4-FFF2-40B4-BE49-F238E27FC236}">
                <a16:creationId xmlns:a16="http://schemas.microsoft.com/office/drawing/2014/main" id="{791A3FD3-1182-4FB2-9B88-E2CC3C94177C}"/>
              </a:ext>
            </a:extLst>
          </p:cNvPr>
          <p:cNvSpPr/>
          <p:nvPr/>
        </p:nvSpPr>
        <p:spPr>
          <a:xfrm>
            <a:off x="609600" y="2108200"/>
            <a:ext cx="4724400" cy="4191000"/>
          </a:xfrm>
          <a:prstGeom prst="roundRect">
            <a:avLst/>
          </a:prstGeom>
          <a:solidFill>
            <a:srgbClr val="F0EEE6"/>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6" name="TextBox 5">
            <a:extLst>
              <a:ext uri="{FF2B5EF4-FFF2-40B4-BE49-F238E27FC236}">
                <a16:creationId xmlns:a16="http://schemas.microsoft.com/office/drawing/2014/main" id="{F9F65EF9-3CC4-4AD3-8FA8-977D140E36E5}"/>
              </a:ext>
            </a:extLst>
          </p:cNvPr>
          <p:cNvSpPr txBox="1"/>
          <p:nvPr/>
        </p:nvSpPr>
        <p:spPr>
          <a:xfrm>
            <a:off x="812800" y="2286000"/>
            <a:ext cx="4318000" cy="228600"/>
          </a:xfrm>
          <a:prstGeom prst="rect">
            <a:avLst/>
          </a:prstGeom>
          <a:noFill/>
        </p:spPr>
        <p:txBody>
          <a:bodyPr vertOverflow="overflow" vert="horz" wrap="square" rtlCol="0" anchor="t" anchorCtr="0">
            <a:spAutoFit/>
          </a:bodyPr>
          <a:lstStyle/>
          <a:p>
            <a:pPr algn="l"/>
            <a:r>
              <a:rPr lang="en-IE" sz="1200" b="1">
                <a:solidFill>
                  <a:srgbClr val="629987"/>
                </a:solidFill>
                <a:latin typeface="Poppins SemiBold"/>
                <a:cs typeface="Poppins SemiBold"/>
              </a:rPr>
              <a:t>THE LIBRARY WE BUILD</a:t>
            </a:r>
          </a:p>
        </p:txBody>
      </p:sp>
      <p:sp>
        <p:nvSpPr>
          <p:cNvPr id="7" name="Rectangle: Rounded Corners 6">
            <a:extLst>
              <a:ext uri="{FF2B5EF4-FFF2-40B4-BE49-F238E27FC236}">
                <a16:creationId xmlns:a16="http://schemas.microsoft.com/office/drawing/2014/main" id="{2AF9F036-9F8C-4CDD-93D4-A3ECA15403EF}"/>
              </a:ext>
            </a:extLst>
          </p:cNvPr>
          <p:cNvSpPr/>
          <p:nvPr/>
        </p:nvSpPr>
        <p:spPr>
          <a:xfrm>
            <a:off x="812800" y="2692400"/>
            <a:ext cx="1371600" cy="330200"/>
          </a:xfrm>
          <a:prstGeom prst="roundRect">
            <a:avLst/>
          </a:prstGeom>
          <a:solidFill>
            <a:srgbClr val="D9775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ctr" anchorCtr="0">
            <a:noAutofit/>
          </a:bodyPr>
          <a:lstStyle/>
          <a:p>
            <a:pPr algn="l"/>
            <a:r>
              <a:rPr lang="en-IE" sz="900" b="1">
                <a:solidFill>
                  <a:srgbClr val="FFFFFF"/>
                </a:solidFill>
                <a:latin typeface="Poppins SemiBold"/>
                <a:cs typeface="Poppins SemiBold"/>
              </a:rPr>
              <a:t>Problem</a:t>
            </a:r>
          </a:p>
        </p:txBody>
      </p:sp>
      <p:sp>
        <p:nvSpPr>
          <p:cNvPr id="8" name="Rectangle: Rounded Corners 7">
            <a:extLst>
              <a:ext uri="{FF2B5EF4-FFF2-40B4-BE49-F238E27FC236}">
                <a16:creationId xmlns:a16="http://schemas.microsoft.com/office/drawing/2014/main" id="{41B11C83-453A-4052-8B47-9114E2902EB2}"/>
              </a:ext>
            </a:extLst>
          </p:cNvPr>
          <p:cNvSpPr/>
          <p:nvPr/>
        </p:nvSpPr>
        <p:spPr>
          <a:xfrm>
            <a:off x="2260600" y="2692400"/>
            <a:ext cx="1371600" cy="330200"/>
          </a:xfrm>
          <a:prstGeom prst="roundRect">
            <a:avLst/>
          </a:prstGeom>
          <a:solidFill>
            <a:srgbClr val="D9775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ctr" anchorCtr="0">
            <a:noAutofit/>
          </a:bodyPr>
          <a:lstStyle/>
          <a:p>
            <a:pPr algn="l"/>
            <a:r>
              <a:rPr lang="en-IE" sz="900" b="1">
                <a:solidFill>
                  <a:srgbClr val="FFFFFF"/>
                </a:solidFill>
                <a:latin typeface="Poppins SemiBold"/>
                <a:cs typeface="Poppins SemiBold"/>
              </a:rPr>
              <a:t>Value prop</a:t>
            </a:r>
          </a:p>
        </p:txBody>
      </p:sp>
      <p:sp>
        <p:nvSpPr>
          <p:cNvPr id="9" name="Rectangle: Rounded Corners 8">
            <a:extLst>
              <a:ext uri="{FF2B5EF4-FFF2-40B4-BE49-F238E27FC236}">
                <a16:creationId xmlns:a16="http://schemas.microsoft.com/office/drawing/2014/main" id="{C2FFFCA7-D422-4337-B836-D8AB28D17766}"/>
              </a:ext>
            </a:extLst>
          </p:cNvPr>
          <p:cNvSpPr/>
          <p:nvPr/>
        </p:nvSpPr>
        <p:spPr>
          <a:xfrm>
            <a:off x="3708400" y="2692400"/>
            <a:ext cx="1371600" cy="330200"/>
          </a:xfrm>
          <a:prstGeom prst="roundRect">
            <a:avLst/>
          </a:prstGeom>
          <a:solidFill>
            <a:srgbClr val="D9775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ctr" anchorCtr="0">
            <a:noAutofit/>
          </a:bodyPr>
          <a:lstStyle/>
          <a:p>
            <a:pPr algn="l"/>
            <a:r>
              <a:rPr lang="en-IE" sz="900" b="1">
                <a:solidFill>
                  <a:srgbClr val="FFFFFF"/>
                </a:solidFill>
                <a:latin typeface="Poppins SemiBold"/>
                <a:cs typeface="Poppins SemiBold"/>
              </a:rPr>
              <a:t>USP</a:t>
            </a:r>
          </a:p>
        </p:txBody>
      </p:sp>
      <p:sp>
        <p:nvSpPr>
          <p:cNvPr id="10" name="Rectangle: Rounded Corners 9">
            <a:extLst>
              <a:ext uri="{FF2B5EF4-FFF2-40B4-BE49-F238E27FC236}">
                <a16:creationId xmlns:a16="http://schemas.microsoft.com/office/drawing/2014/main" id="{35AEF437-95FE-4334-98A8-803F632E4DE6}"/>
              </a:ext>
            </a:extLst>
          </p:cNvPr>
          <p:cNvSpPr/>
          <p:nvPr/>
        </p:nvSpPr>
        <p:spPr>
          <a:xfrm>
            <a:off x="812800" y="3098800"/>
            <a:ext cx="1371600" cy="330200"/>
          </a:xfrm>
          <a:prstGeom prst="roundRect">
            <a:avLst/>
          </a:prstGeom>
          <a:solidFill>
            <a:srgbClr val="D9775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ctr" anchorCtr="0">
            <a:noAutofit/>
          </a:bodyPr>
          <a:lstStyle/>
          <a:p>
            <a:pPr algn="l"/>
            <a:r>
              <a:rPr lang="en-IE" sz="900" b="1">
                <a:solidFill>
                  <a:srgbClr val="FFFFFF"/>
                </a:solidFill>
                <a:latin typeface="Poppins SemiBold"/>
                <a:cs typeface="Poppins SemiBold"/>
              </a:rPr>
              <a:t>Elevator pitch</a:t>
            </a:r>
          </a:p>
        </p:txBody>
      </p:sp>
      <p:sp>
        <p:nvSpPr>
          <p:cNvPr id="11" name="Rectangle: Rounded Corners 10">
            <a:extLst>
              <a:ext uri="{FF2B5EF4-FFF2-40B4-BE49-F238E27FC236}">
                <a16:creationId xmlns:a16="http://schemas.microsoft.com/office/drawing/2014/main" id="{9366DFCD-59C5-4499-95F4-955F306729D9}"/>
              </a:ext>
            </a:extLst>
          </p:cNvPr>
          <p:cNvSpPr/>
          <p:nvPr/>
        </p:nvSpPr>
        <p:spPr>
          <a:xfrm>
            <a:off x="2260600" y="3098800"/>
            <a:ext cx="1371600" cy="330200"/>
          </a:xfrm>
          <a:prstGeom prst="roundRect">
            <a:avLst/>
          </a:prstGeom>
          <a:solidFill>
            <a:srgbClr val="D9775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ctr" anchorCtr="0">
            <a:noAutofit/>
          </a:bodyPr>
          <a:lstStyle/>
          <a:p>
            <a:pPr algn="l"/>
            <a:r>
              <a:rPr lang="en-IE" sz="900" b="1">
                <a:solidFill>
                  <a:srgbClr val="FFFFFF"/>
                </a:solidFill>
                <a:latin typeface="Poppins SemiBold"/>
                <a:cs typeface="Poppins SemiBold"/>
              </a:rPr>
              <a:t>Validation</a:t>
            </a:r>
          </a:p>
        </p:txBody>
      </p:sp>
      <p:sp>
        <p:nvSpPr>
          <p:cNvPr id="12" name="Rectangle: Rounded Corners 11">
            <a:extLst>
              <a:ext uri="{FF2B5EF4-FFF2-40B4-BE49-F238E27FC236}">
                <a16:creationId xmlns:a16="http://schemas.microsoft.com/office/drawing/2014/main" id="{DB7BBE7B-CD4B-4FC6-80E6-31E908408DAA}"/>
              </a:ext>
            </a:extLst>
          </p:cNvPr>
          <p:cNvSpPr/>
          <p:nvPr/>
        </p:nvSpPr>
        <p:spPr>
          <a:xfrm>
            <a:off x="3708400" y="3098800"/>
            <a:ext cx="1371600" cy="330200"/>
          </a:xfrm>
          <a:prstGeom prst="roundRect">
            <a:avLst/>
          </a:prstGeom>
          <a:solidFill>
            <a:srgbClr val="D9775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ctr" anchorCtr="0">
            <a:noAutofit/>
          </a:bodyPr>
          <a:lstStyle/>
          <a:p>
            <a:pPr algn="l"/>
            <a:r>
              <a:rPr lang="en-IE" sz="900" b="1">
                <a:solidFill>
                  <a:srgbClr val="FFFFFF"/>
                </a:solidFill>
                <a:latin typeface="Poppins SemiBold"/>
                <a:cs typeface="Poppins SemiBold"/>
              </a:rPr>
              <a:t>Core research</a:t>
            </a:r>
          </a:p>
        </p:txBody>
      </p:sp>
      <p:sp>
        <p:nvSpPr>
          <p:cNvPr id="13" name="Rectangle: Rounded Corners 12">
            <a:extLst>
              <a:ext uri="{FF2B5EF4-FFF2-40B4-BE49-F238E27FC236}">
                <a16:creationId xmlns:a16="http://schemas.microsoft.com/office/drawing/2014/main" id="{E33C6ECE-7DBC-49C8-8029-B600FC5261E9}"/>
              </a:ext>
            </a:extLst>
          </p:cNvPr>
          <p:cNvSpPr/>
          <p:nvPr/>
        </p:nvSpPr>
        <p:spPr>
          <a:xfrm>
            <a:off x="812800" y="3505200"/>
            <a:ext cx="1371600" cy="330200"/>
          </a:xfrm>
          <a:prstGeom prst="roundRect">
            <a:avLst/>
          </a:prstGeom>
          <a:solidFill>
            <a:srgbClr val="827DBD"/>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ctr" anchorCtr="0">
            <a:noAutofit/>
          </a:bodyPr>
          <a:lstStyle/>
          <a:p>
            <a:pPr algn="l"/>
            <a:r>
              <a:rPr lang="en-IE" sz="900" b="1">
                <a:solidFill>
                  <a:srgbClr val="FFFFFF"/>
                </a:solidFill>
                <a:latin typeface="Poppins SemiBold"/>
                <a:cs typeface="Poppins SemiBold"/>
              </a:rPr>
              <a:t>Personas</a:t>
            </a:r>
          </a:p>
        </p:txBody>
      </p:sp>
      <p:sp>
        <p:nvSpPr>
          <p:cNvPr id="14" name="Rectangle: Rounded Corners 13">
            <a:extLst>
              <a:ext uri="{FF2B5EF4-FFF2-40B4-BE49-F238E27FC236}">
                <a16:creationId xmlns:a16="http://schemas.microsoft.com/office/drawing/2014/main" id="{FD80BC4A-0E29-411B-8721-20FFA16015CF}"/>
              </a:ext>
            </a:extLst>
          </p:cNvPr>
          <p:cNvSpPr/>
          <p:nvPr/>
        </p:nvSpPr>
        <p:spPr>
          <a:xfrm>
            <a:off x="2260600" y="3505200"/>
            <a:ext cx="1371600" cy="330200"/>
          </a:xfrm>
          <a:prstGeom prst="roundRect">
            <a:avLst/>
          </a:prstGeom>
          <a:solidFill>
            <a:srgbClr val="827DBD"/>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ctr" anchorCtr="0">
            <a:noAutofit/>
          </a:bodyPr>
          <a:lstStyle/>
          <a:p>
            <a:pPr algn="l"/>
            <a:r>
              <a:rPr lang="en-IE" sz="900" b="1">
                <a:solidFill>
                  <a:srgbClr val="FFFFFF"/>
                </a:solidFill>
                <a:latin typeface="Poppins SemiBold"/>
                <a:cs typeface="Poppins SemiBold"/>
              </a:rPr>
              <a:t>Competitors</a:t>
            </a:r>
          </a:p>
        </p:txBody>
      </p:sp>
      <p:sp>
        <p:nvSpPr>
          <p:cNvPr id="15" name="Rectangle: Rounded Corners 14">
            <a:extLst>
              <a:ext uri="{FF2B5EF4-FFF2-40B4-BE49-F238E27FC236}">
                <a16:creationId xmlns:a16="http://schemas.microsoft.com/office/drawing/2014/main" id="{C4B6F0F8-37BA-4C8C-B5F7-A582C6D04A16}"/>
              </a:ext>
            </a:extLst>
          </p:cNvPr>
          <p:cNvSpPr/>
          <p:nvPr/>
        </p:nvSpPr>
        <p:spPr>
          <a:xfrm>
            <a:off x="3708400" y="3505200"/>
            <a:ext cx="1371600" cy="330200"/>
          </a:xfrm>
          <a:prstGeom prst="roundRect">
            <a:avLst/>
          </a:prstGeom>
          <a:solidFill>
            <a:srgbClr val="827DBD"/>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ctr" anchorCtr="0">
            <a:noAutofit/>
          </a:bodyPr>
          <a:lstStyle/>
          <a:p>
            <a:pPr algn="l"/>
            <a:r>
              <a:rPr lang="en-IE" sz="900" b="1">
                <a:solidFill>
                  <a:srgbClr val="FFFFFF"/>
                </a:solidFill>
                <a:latin typeface="Poppins SemiBold"/>
                <a:cs typeface="Poppins SemiBold"/>
              </a:rPr>
              <a:t>Feature matrix</a:t>
            </a:r>
          </a:p>
        </p:txBody>
      </p:sp>
      <p:sp>
        <p:nvSpPr>
          <p:cNvPr id="16" name="Rectangle: Rounded Corners 15">
            <a:extLst>
              <a:ext uri="{FF2B5EF4-FFF2-40B4-BE49-F238E27FC236}">
                <a16:creationId xmlns:a16="http://schemas.microsoft.com/office/drawing/2014/main" id="{B203A5A3-2747-4DF9-B25E-338DDC6EFE18}"/>
              </a:ext>
            </a:extLst>
          </p:cNvPr>
          <p:cNvSpPr/>
          <p:nvPr/>
        </p:nvSpPr>
        <p:spPr>
          <a:xfrm>
            <a:off x="812800" y="3911600"/>
            <a:ext cx="1371600" cy="330200"/>
          </a:xfrm>
          <a:prstGeom prst="roundRect">
            <a:avLst/>
          </a:prstGeom>
          <a:solidFill>
            <a:srgbClr val="827DBD"/>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ctr" anchorCtr="0">
            <a:noAutofit/>
          </a:bodyPr>
          <a:lstStyle/>
          <a:p>
            <a:pPr algn="l"/>
            <a:r>
              <a:rPr lang="en-IE" sz="900" b="1">
                <a:solidFill>
                  <a:srgbClr val="FFFFFF"/>
                </a:solidFill>
                <a:latin typeface="Poppins SemiBold"/>
                <a:cs typeface="Poppins SemiBold"/>
              </a:rPr>
              <a:t>Market size</a:t>
            </a:r>
          </a:p>
        </p:txBody>
      </p:sp>
      <p:sp>
        <p:nvSpPr>
          <p:cNvPr id="17" name="Rectangle: Rounded Corners 16">
            <a:extLst>
              <a:ext uri="{FF2B5EF4-FFF2-40B4-BE49-F238E27FC236}">
                <a16:creationId xmlns:a16="http://schemas.microsoft.com/office/drawing/2014/main" id="{3A48FA4D-9D94-400B-9560-F101D82B36D2}"/>
              </a:ext>
            </a:extLst>
          </p:cNvPr>
          <p:cNvSpPr/>
          <p:nvPr/>
        </p:nvSpPr>
        <p:spPr>
          <a:xfrm>
            <a:off x="2260600" y="3911600"/>
            <a:ext cx="1371600" cy="330200"/>
          </a:xfrm>
          <a:prstGeom prst="roundRect">
            <a:avLst/>
          </a:prstGeom>
          <a:solidFill>
            <a:srgbClr val="62998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ctr" anchorCtr="0">
            <a:noAutofit/>
          </a:bodyPr>
          <a:lstStyle/>
          <a:p>
            <a:pPr algn="l"/>
            <a:r>
              <a:rPr lang="en-IE" sz="900" b="1">
                <a:solidFill>
                  <a:srgbClr val="FFFFFF"/>
                </a:solidFill>
                <a:latin typeface="Poppins SemiBold"/>
                <a:cs typeface="Poppins SemiBold"/>
              </a:rPr>
              <a:t>Business model</a:t>
            </a:r>
          </a:p>
        </p:txBody>
      </p:sp>
      <p:sp>
        <p:nvSpPr>
          <p:cNvPr id="18" name="Rectangle: Rounded Corners 17">
            <a:extLst>
              <a:ext uri="{FF2B5EF4-FFF2-40B4-BE49-F238E27FC236}">
                <a16:creationId xmlns:a16="http://schemas.microsoft.com/office/drawing/2014/main" id="{A04E0B56-19E2-4F46-BBF8-42235C9D1B67}"/>
              </a:ext>
            </a:extLst>
          </p:cNvPr>
          <p:cNvSpPr/>
          <p:nvPr/>
        </p:nvSpPr>
        <p:spPr>
          <a:xfrm>
            <a:off x="3708400" y="3911600"/>
            <a:ext cx="1371600" cy="330200"/>
          </a:xfrm>
          <a:prstGeom prst="roundRect">
            <a:avLst/>
          </a:prstGeom>
          <a:solidFill>
            <a:srgbClr val="62998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ctr" anchorCtr="0">
            <a:noAutofit/>
          </a:bodyPr>
          <a:lstStyle/>
          <a:p>
            <a:pPr algn="l"/>
            <a:r>
              <a:rPr lang="en-IE" sz="900" b="1">
                <a:solidFill>
                  <a:srgbClr val="FFFFFF"/>
                </a:solidFill>
                <a:latin typeface="Poppins SemiBold"/>
                <a:cs typeface="Poppins SemiBold"/>
              </a:rPr>
              <a:t>Canvas</a:t>
            </a:r>
          </a:p>
        </p:txBody>
      </p:sp>
      <p:sp>
        <p:nvSpPr>
          <p:cNvPr id="19" name="Rectangle: Rounded Corners 18">
            <a:extLst>
              <a:ext uri="{FF2B5EF4-FFF2-40B4-BE49-F238E27FC236}">
                <a16:creationId xmlns:a16="http://schemas.microsoft.com/office/drawing/2014/main" id="{11D071D9-E699-48A6-BBDC-1362151B0A82}"/>
              </a:ext>
            </a:extLst>
          </p:cNvPr>
          <p:cNvSpPr/>
          <p:nvPr/>
        </p:nvSpPr>
        <p:spPr>
          <a:xfrm>
            <a:off x="812800" y="4318000"/>
            <a:ext cx="1371600" cy="330200"/>
          </a:xfrm>
          <a:prstGeom prst="roundRect">
            <a:avLst/>
          </a:prstGeom>
          <a:solidFill>
            <a:srgbClr val="62998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ctr" anchorCtr="0">
            <a:noAutofit/>
          </a:bodyPr>
          <a:lstStyle/>
          <a:p>
            <a:pPr algn="l"/>
            <a:r>
              <a:rPr lang="en-IE" sz="900" b="1">
                <a:solidFill>
                  <a:srgbClr val="FFFFFF"/>
                </a:solidFill>
                <a:latin typeface="Poppins SemiBold"/>
                <a:cs typeface="Poppins SemiBold"/>
              </a:rPr>
              <a:t>Summary</a:t>
            </a:r>
          </a:p>
        </p:txBody>
      </p:sp>
      <p:sp>
        <p:nvSpPr>
          <p:cNvPr id="20" name="Rectangle: Rounded Corners 19">
            <a:extLst>
              <a:ext uri="{FF2B5EF4-FFF2-40B4-BE49-F238E27FC236}">
                <a16:creationId xmlns:a16="http://schemas.microsoft.com/office/drawing/2014/main" id="{A56F2C4F-9D55-4F0B-98F7-500505DD4A70}"/>
              </a:ext>
            </a:extLst>
          </p:cNvPr>
          <p:cNvSpPr/>
          <p:nvPr/>
        </p:nvSpPr>
        <p:spPr>
          <a:xfrm>
            <a:off x="2260600" y="4318000"/>
            <a:ext cx="1371600" cy="330200"/>
          </a:xfrm>
          <a:prstGeom prst="roundRect">
            <a:avLst/>
          </a:prstGeom>
          <a:solidFill>
            <a:srgbClr val="62998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ctr" anchorCtr="0">
            <a:noAutofit/>
          </a:bodyPr>
          <a:lstStyle/>
          <a:p>
            <a:pPr algn="l"/>
            <a:r>
              <a:rPr lang="en-IE" sz="900" b="1">
                <a:solidFill>
                  <a:srgbClr val="FFFFFF"/>
                </a:solidFill>
                <a:latin typeface="Poppins SemiBold"/>
                <a:cs typeface="Poppins SemiBold"/>
              </a:rPr>
              <a:t>Go-to-market</a:t>
            </a:r>
          </a:p>
        </p:txBody>
      </p:sp>
      <p:sp>
        <p:nvSpPr>
          <p:cNvPr id="21" name="Rectangle: Rounded Corners 20">
            <a:extLst>
              <a:ext uri="{FF2B5EF4-FFF2-40B4-BE49-F238E27FC236}">
                <a16:creationId xmlns:a16="http://schemas.microsoft.com/office/drawing/2014/main" id="{0951DB45-6F7C-4577-987A-5D05136A1751}"/>
              </a:ext>
            </a:extLst>
          </p:cNvPr>
          <p:cNvSpPr/>
          <p:nvPr/>
        </p:nvSpPr>
        <p:spPr>
          <a:xfrm>
            <a:off x="3708400" y="4318000"/>
            <a:ext cx="1371600" cy="330200"/>
          </a:xfrm>
          <a:prstGeom prst="roundRect">
            <a:avLst/>
          </a:prstGeom>
          <a:solidFill>
            <a:srgbClr val="62998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ctr" anchorCtr="0">
            <a:noAutofit/>
          </a:bodyPr>
          <a:lstStyle/>
          <a:p>
            <a:pPr algn="l"/>
            <a:r>
              <a:rPr lang="en-IE" sz="900" b="1">
                <a:solidFill>
                  <a:srgbClr val="FFFFFF"/>
                </a:solidFill>
                <a:latin typeface="Poppins SemiBold"/>
                <a:cs typeface="Poppins SemiBold"/>
              </a:rPr>
              <a:t>Marketing</a:t>
            </a:r>
          </a:p>
        </p:txBody>
      </p:sp>
      <p:sp>
        <p:nvSpPr>
          <p:cNvPr id="22" name="Rectangle: Rounded Corners 21">
            <a:extLst>
              <a:ext uri="{FF2B5EF4-FFF2-40B4-BE49-F238E27FC236}">
                <a16:creationId xmlns:a16="http://schemas.microsoft.com/office/drawing/2014/main" id="{1B57E186-457C-4DBC-8FAA-BC1EFB0AA6A2}"/>
              </a:ext>
            </a:extLst>
          </p:cNvPr>
          <p:cNvSpPr/>
          <p:nvPr/>
        </p:nvSpPr>
        <p:spPr>
          <a:xfrm>
            <a:off x="812800" y="4724400"/>
            <a:ext cx="1371600" cy="330200"/>
          </a:xfrm>
          <a:prstGeom prst="roundRect">
            <a:avLst/>
          </a:prstGeom>
          <a:solidFill>
            <a:srgbClr val="EAD7A4"/>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ctr" anchorCtr="0">
            <a:noAutofit/>
          </a:bodyPr>
          <a:lstStyle/>
          <a:p>
            <a:pPr algn="l"/>
            <a:r>
              <a:rPr lang="en-IE" sz="900" b="1">
                <a:solidFill>
                  <a:srgbClr val="141413"/>
                </a:solidFill>
                <a:latin typeface="Poppins SemiBold"/>
                <a:cs typeface="Poppins SemiBold"/>
              </a:rPr>
              <a:t>Revenue model</a:t>
            </a:r>
          </a:p>
        </p:txBody>
      </p:sp>
      <p:sp>
        <p:nvSpPr>
          <p:cNvPr id="23" name="Rectangle: Rounded Corners 22">
            <a:extLst>
              <a:ext uri="{FF2B5EF4-FFF2-40B4-BE49-F238E27FC236}">
                <a16:creationId xmlns:a16="http://schemas.microsoft.com/office/drawing/2014/main" id="{70FBB975-1303-43F7-BDD6-1A3B2ABC10D6}"/>
              </a:ext>
            </a:extLst>
          </p:cNvPr>
          <p:cNvSpPr/>
          <p:nvPr/>
        </p:nvSpPr>
        <p:spPr>
          <a:xfrm>
            <a:off x="2260600" y="4724400"/>
            <a:ext cx="1371600" cy="330200"/>
          </a:xfrm>
          <a:prstGeom prst="roundRect">
            <a:avLst/>
          </a:prstGeom>
          <a:solidFill>
            <a:srgbClr val="EAD7A4"/>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ctr" anchorCtr="0">
            <a:noAutofit/>
          </a:bodyPr>
          <a:lstStyle/>
          <a:p>
            <a:pPr algn="l"/>
            <a:r>
              <a:rPr lang="en-IE" sz="900" b="1">
                <a:solidFill>
                  <a:srgbClr val="141413"/>
                </a:solidFill>
                <a:latin typeface="Poppins SemiBold"/>
                <a:cs typeface="Poppins SemiBold"/>
              </a:rPr>
              <a:t>Cost model</a:t>
            </a:r>
          </a:p>
        </p:txBody>
      </p:sp>
      <p:sp>
        <p:nvSpPr>
          <p:cNvPr id="24" name="Rectangle: Rounded Corners 23">
            <a:extLst>
              <a:ext uri="{FF2B5EF4-FFF2-40B4-BE49-F238E27FC236}">
                <a16:creationId xmlns:a16="http://schemas.microsoft.com/office/drawing/2014/main" id="{4F6485CB-0EBA-45B0-BE56-719B71D9F989}"/>
              </a:ext>
            </a:extLst>
          </p:cNvPr>
          <p:cNvSpPr/>
          <p:nvPr/>
        </p:nvSpPr>
        <p:spPr>
          <a:xfrm>
            <a:off x="3708400" y="4724400"/>
            <a:ext cx="1371600" cy="330200"/>
          </a:xfrm>
          <a:prstGeom prst="roundRect">
            <a:avLst/>
          </a:prstGeom>
          <a:solidFill>
            <a:srgbClr val="EAD7A4"/>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ctr" anchorCtr="0">
            <a:noAutofit/>
          </a:bodyPr>
          <a:lstStyle/>
          <a:p>
            <a:pPr algn="l"/>
            <a:r>
              <a:rPr lang="en-IE" sz="900" b="1">
                <a:solidFill>
                  <a:srgbClr val="141413"/>
                </a:solidFill>
                <a:latin typeface="Poppins SemiBold"/>
                <a:cs typeface="Poppins SemiBold"/>
              </a:rPr>
              <a:t>Projections</a:t>
            </a:r>
          </a:p>
        </p:txBody>
      </p:sp>
      <p:sp>
        <p:nvSpPr>
          <p:cNvPr id="25" name="TextBox 24">
            <a:extLst>
              <a:ext uri="{FF2B5EF4-FFF2-40B4-BE49-F238E27FC236}">
                <a16:creationId xmlns:a16="http://schemas.microsoft.com/office/drawing/2014/main" id="{29EBD495-66C8-49CD-9662-B7DB8DD025C9}"/>
              </a:ext>
            </a:extLst>
          </p:cNvPr>
          <p:cNvSpPr txBox="1"/>
          <p:nvPr/>
        </p:nvSpPr>
        <p:spPr>
          <a:xfrm>
            <a:off x="812800" y="5969000"/>
            <a:ext cx="4318000" cy="228600"/>
          </a:xfrm>
          <a:prstGeom prst="rect">
            <a:avLst/>
          </a:prstGeom>
          <a:noFill/>
        </p:spPr>
        <p:txBody>
          <a:bodyPr vertOverflow="overflow" vert="horz" wrap="square" rtlCol="0" anchor="t" anchorCtr="0">
            <a:spAutoFit/>
          </a:bodyPr>
          <a:lstStyle/>
          <a:p>
            <a:pPr algn="l"/>
            <a:r>
              <a:rPr lang="en-GB" sz="1100" i="1">
                <a:solidFill>
                  <a:srgbClr val="73726C"/>
                </a:solidFill>
                <a:latin typeface="Poppins"/>
                <a:cs typeface="Poppins"/>
              </a:rPr>
              <a:t>Each step adds more, and it keeps growing.</a:t>
            </a:r>
            <a:endParaRPr lang="en-IE" sz="1100" i="1">
              <a:solidFill>
                <a:srgbClr val="73726C"/>
              </a:solidFill>
              <a:latin typeface="Poppins"/>
              <a:cs typeface="Poppins"/>
            </a:endParaRPr>
          </a:p>
        </p:txBody>
      </p:sp>
      <p:sp>
        <p:nvSpPr>
          <p:cNvPr id="26" name="Arrow: Right 25">
            <a:extLst>
              <a:ext uri="{FF2B5EF4-FFF2-40B4-BE49-F238E27FC236}">
                <a16:creationId xmlns:a16="http://schemas.microsoft.com/office/drawing/2014/main" id="{1C2E4C9B-EF32-48E5-AA7C-3BEDE670F104}"/>
              </a:ext>
            </a:extLst>
          </p:cNvPr>
          <p:cNvSpPr/>
          <p:nvPr/>
        </p:nvSpPr>
        <p:spPr>
          <a:xfrm>
            <a:off x="5486400" y="3810000"/>
            <a:ext cx="1219200" cy="711200"/>
          </a:xfrm>
          <a:prstGeom prst="rightArrow">
            <a:avLst/>
          </a:prstGeom>
          <a:solidFill>
            <a:srgbClr val="62998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7" name="TextBox 26">
            <a:extLst>
              <a:ext uri="{FF2B5EF4-FFF2-40B4-BE49-F238E27FC236}">
                <a16:creationId xmlns:a16="http://schemas.microsoft.com/office/drawing/2014/main" id="{DFA9FA20-307B-434B-9B86-0CC1BEB32E41}"/>
              </a:ext>
            </a:extLst>
          </p:cNvPr>
          <p:cNvSpPr txBox="1"/>
          <p:nvPr/>
        </p:nvSpPr>
        <p:spPr>
          <a:xfrm>
            <a:off x="5435600" y="3505200"/>
            <a:ext cx="1320800" cy="228600"/>
          </a:xfrm>
          <a:prstGeom prst="rect">
            <a:avLst/>
          </a:prstGeom>
          <a:noFill/>
        </p:spPr>
        <p:txBody>
          <a:bodyPr vertOverflow="overflow" vert="horz" wrap="square" rtlCol="0" anchor="t" anchorCtr="0">
            <a:spAutoFit/>
          </a:bodyPr>
          <a:lstStyle/>
          <a:p>
            <a:pPr algn="l"/>
            <a:r>
              <a:rPr lang="en-IE" sz="1200" b="1">
                <a:solidFill>
                  <a:srgbClr val="629987"/>
                </a:solidFill>
                <a:latin typeface="Poppins SemiBold"/>
                <a:cs typeface="Poppins SemiBold"/>
              </a:rPr>
              <a:t>UNLOCKS</a:t>
            </a:r>
          </a:p>
        </p:txBody>
      </p:sp>
      <p:sp>
        <p:nvSpPr>
          <p:cNvPr id="28" name="Rectangle: Rounded Corners 27">
            <a:extLst>
              <a:ext uri="{FF2B5EF4-FFF2-40B4-BE49-F238E27FC236}">
                <a16:creationId xmlns:a16="http://schemas.microsoft.com/office/drawing/2014/main" id="{180653C6-785F-42B3-B918-F3D95FB24FEE}"/>
              </a:ext>
            </a:extLst>
          </p:cNvPr>
          <p:cNvSpPr/>
          <p:nvPr/>
        </p:nvSpPr>
        <p:spPr>
          <a:xfrm>
            <a:off x="6858000" y="2108200"/>
            <a:ext cx="4889500" cy="4191000"/>
          </a:xfrm>
          <a:prstGeom prst="roundRect">
            <a:avLst/>
          </a:prstGeom>
          <a:solidFill>
            <a:srgbClr val="F0EEE6"/>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9" name="TextBox 28">
            <a:extLst>
              <a:ext uri="{FF2B5EF4-FFF2-40B4-BE49-F238E27FC236}">
                <a16:creationId xmlns:a16="http://schemas.microsoft.com/office/drawing/2014/main" id="{7423319C-6C10-4007-93C2-923F9055CB3D}"/>
              </a:ext>
            </a:extLst>
          </p:cNvPr>
          <p:cNvSpPr txBox="1"/>
          <p:nvPr/>
        </p:nvSpPr>
        <p:spPr>
          <a:xfrm>
            <a:off x="7061200" y="2286000"/>
            <a:ext cx="4318000" cy="228600"/>
          </a:xfrm>
          <a:prstGeom prst="rect">
            <a:avLst/>
          </a:prstGeom>
          <a:noFill/>
        </p:spPr>
        <p:txBody>
          <a:bodyPr vertOverflow="overflow" vert="horz" wrap="square" rtlCol="0" anchor="t" anchorCtr="0">
            <a:spAutoFit/>
          </a:bodyPr>
          <a:lstStyle/>
          <a:p>
            <a:pPr algn="l"/>
            <a:r>
              <a:rPr lang="en-IE" sz="1200" b="1">
                <a:solidFill>
                  <a:srgbClr val="629987"/>
                </a:solidFill>
                <a:latin typeface="Poppins SemiBold"/>
                <a:cs typeface="Poppins SemiBold"/>
              </a:rPr>
              <a:t>THEN GENERATE ANYTHING</a:t>
            </a:r>
          </a:p>
        </p:txBody>
      </p:sp>
      <p:sp>
        <p:nvSpPr>
          <p:cNvPr id="30" name="Rectangle: Rounded Corners 29">
            <a:extLst>
              <a:ext uri="{FF2B5EF4-FFF2-40B4-BE49-F238E27FC236}">
                <a16:creationId xmlns:a16="http://schemas.microsoft.com/office/drawing/2014/main" id="{9034DCB9-5A4E-4BDC-845F-48DEDCF3D4DD}"/>
              </a:ext>
            </a:extLst>
          </p:cNvPr>
          <p:cNvSpPr/>
          <p:nvPr/>
        </p:nvSpPr>
        <p:spPr>
          <a:xfrm>
            <a:off x="7061200" y="2667000"/>
            <a:ext cx="2133600" cy="1066800"/>
          </a:xfrm>
          <a:prstGeom prst="roundRect">
            <a:avLst/>
          </a:prstGeom>
          <a:solidFill>
            <a:srgbClr val="FFFFFF"/>
          </a:solidFill>
          <a:ln w="12700" cap="flat" cmpd="sng" algn="ctr">
            <a:solidFill>
              <a:srgbClr val="E7E4DC"/>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31" name="Rectangle: Rounded Corners 30">
            <a:extLst>
              <a:ext uri="{FF2B5EF4-FFF2-40B4-BE49-F238E27FC236}">
                <a16:creationId xmlns:a16="http://schemas.microsoft.com/office/drawing/2014/main" id="{F7120963-8540-40F2-89CB-60A08851AF84}"/>
              </a:ext>
            </a:extLst>
          </p:cNvPr>
          <p:cNvSpPr/>
          <p:nvPr/>
        </p:nvSpPr>
        <p:spPr>
          <a:xfrm>
            <a:off x="7239000" y="2921000"/>
            <a:ext cx="558800" cy="558800"/>
          </a:xfrm>
          <a:prstGeom prst="roundRect">
            <a:avLst/>
          </a:prstGeom>
          <a:solidFill>
            <a:srgbClr val="D9775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32" name="TextBox 31">
            <a:extLst>
              <a:ext uri="{FF2B5EF4-FFF2-40B4-BE49-F238E27FC236}">
                <a16:creationId xmlns:a16="http://schemas.microsoft.com/office/drawing/2014/main" id="{EED0F15F-6511-4C7D-9180-C88AC7DAA428}"/>
              </a:ext>
            </a:extLst>
          </p:cNvPr>
          <p:cNvSpPr txBox="1"/>
          <p:nvPr/>
        </p:nvSpPr>
        <p:spPr>
          <a:xfrm>
            <a:off x="7899400" y="2921000"/>
            <a:ext cx="1219200" cy="279400"/>
          </a:xfrm>
          <a:prstGeom prst="rect">
            <a:avLst/>
          </a:prstGeom>
          <a:noFill/>
        </p:spPr>
        <p:txBody>
          <a:bodyPr vertOverflow="overflow" vert="horz" wrap="square" rtlCol="0" anchor="t" anchorCtr="0">
            <a:spAutoFit/>
          </a:bodyPr>
          <a:lstStyle/>
          <a:p>
            <a:pPr algn="l"/>
            <a:r>
              <a:rPr lang="en-IE" sz="1400" b="1">
                <a:solidFill>
                  <a:srgbClr val="141413"/>
                </a:solidFill>
                <a:latin typeface="Poppins SemiBold"/>
                <a:cs typeface="Poppins SemiBold"/>
              </a:rPr>
              <a:t>Dev plans</a:t>
            </a:r>
          </a:p>
        </p:txBody>
      </p:sp>
      <p:sp>
        <p:nvSpPr>
          <p:cNvPr id="33" name="TextBox 32">
            <a:extLst>
              <a:ext uri="{FF2B5EF4-FFF2-40B4-BE49-F238E27FC236}">
                <a16:creationId xmlns:a16="http://schemas.microsoft.com/office/drawing/2014/main" id="{1189029A-C120-4D73-9B6F-97DB8587CEE4}"/>
              </a:ext>
            </a:extLst>
          </p:cNvPr>
          <p:cNvSpPr txBox="1"/>
          <p:nvPr/>
        </p:nvSpPr>
        <p:spPr>
          <a:xfrm>
            <a:off x="7899400" y="3225800"/>
            <a:ext cx="1219200" cy="228600"/>
          </a:xfrm>
          <a:prstGeom prst="rect">
            <a:avLst/>
          </a:prstGeom>
          <a:noFill/>
        </p:spPr>
        <p:txBody>
          <a:bodyPr vertOverflow="overflow" vert="horz" wrap="square" rtlCol="0" anchor="t" anchorCtr="0">
            <a:spAutoFit/>
          </a:bodyPr>
          <a:lstStyle/>
          <a:p>
            <a:pPr algn="l"/>
            <a:r>
              <a:rPr lang="en-IE" sz="1050">
                <a:solidFill>
                  <a:srgbClr val="73726C"/>
                </a:solidFill>
                <a:latin typeface="Poppins"/>
                <a:cs typeface="Poppins"/>
              </a:rPr>
              <a:t>roadmaps &amp; specs</a:t>
            </a:r>
          </a:p>
        </p:txBody>
      </p:sp>
      <p:sp>
        <p:nvSpPr>
          <p:cNvPr id="34" name="Rectangle: Rounded Corners 33">
            <a:extLst>
              <a:ext uri="{FF2B5EF4-FFF2-40B4-BE49-F238E27FC236}">
                <a16:creationId xmlns:a16="http://schemas.microsoft.com/office/drawing/2014/main" id="{CC891F03-5CAB-45AC-BDC0-5543B29F6A27}"/>
              </a:ext>
            </a:extLst>
          </p:cNvPr>
          <p:cNvSpPr/>
          <p:nvPr/>
        </p:nvSpPr>
        <p:spPr>
          <a:xfrm>
            <a:off x="9347200" y="2667000"/>
            <a:ext cx="2133600" cy="1066800"/>
          </a:xfrm>
          <a:prstGeom prst="roundRect">
            <a:avLst/>
          </a:prstGeom>
          <a:solidFill>
            <a:srgbClr val="FFFFFF"/>
          </a:solidFill>
          <a:ln w="12700" cap="flat" cmpd="sng" algn="ctr">
            <a:solidFill>
              <a:srgbClr val="E7E4DC"/>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35" name="Rectangle: Rounded Corners 34">
            <a:extLst>
              <a:ext uri="{FF2B5EF4-FFF2-40B4-BE49-F238E27FC236}">
                <a16:creationId xmlns:a16="http://schemas.microsoft.com/office/drawing/2014/main" id="{35470FEB-590D-4191-B070-6CA3FB825038}"/>
              </a:ext>
            </a:extLst>
          </p:cNvPr>
          <p:cNvSpPr/>
          <p:nvPr/>
        </p:nvSpPr>
        <p:spPr>
          <a:xfrm>
            <a:off x="9525000" y="2921000"/>
            <a:ext cx="558800" cy="558800"/>
          </a:xfrm>
          <a:prstGeom prst="roundRect">
            <a:avLst/>
          </a:prstGeom>
          <a:solidFill>
            <a:srgbClr val="827DBD"/>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36" name="TextBox 35">
            <a:extLst>
              <a:ext uri="{FF2B5EF4-FFF2-40B4-BE49-F238E27FC236}">
                <a16:creationId xmlns:a16="http://schemas.microsoft.com/office/drawing/2014/main" id="{B72BD3E9-E557-48EB-94CA-A5BCC868FCD8}"/>
              </a:ext>
            </a:extLst>
          </p:cNvPr>
          <p:cNvSpPr txBox="1"/>
          <p:nvPr/>
        </p:nvSpPr>
        <p:spPr>
          <a:xfrm>
            <a:off x="10185400" y="2921000"/>
            <a:ext cx="1219200" cy="279400"/>
          </a:xfrm>
          <a:prstGeom prst="rect">
            <a:avLst/>
          </a:prstGeom>
          <a:noFill/>
        </p:spPr>
        <p:txBody>
          <a:bodyPr vertOverflow="overflow" vert="horz" wrap="square" rtlCol="0" anchor="t" anchorCtr="0">
            <a:spAutoFit/>
          </a:bodyPr>
          <a:lstStyle/>
          <a:p>
            <a:pPr algn="l"/>
            <a:r>
              <a:rPr lang="en-IE" sz="1400" b="1">
                <a:solidFill>
                  <a:srgbClr val="141413"/>
                </a:solidFill>
                <a:latin typeface="Poppins SemiBold"/>
                <a:cs typeface="Poppins SemiBold"/>
              </a:rPr>
              <a:t>Websites</a:t>
            </a:r>
          </a:p>
        </p:txBody>
      </p:sp>
      <p:sp>
        <p:nvSpPr>
          <p:cNvPr id="37" name="TextBox 36">
            <a:extLst>
              <a:ext uri="{FF2B5EF4-FFF2-40B4-BE49-F238E27FC236}">
                <a16:creationId xmlns:a16="http://schemas.microsoft.com/office/drawing/2014/main" id="{9D61167C-1AEA-4DAE-858F-0B08A7679DF3}"/>
              </a:ext>
            </a:extLst>
          </p:cNvPr>
          <p:cNvSpPr txBox="1"/>
          <p:nvPr/>
        </p:nvSpPr>
        <p:spPr>
          <a:xfrm>
            <a:off x="10185400" y="3225800"/>
            <a:ext cx="1219200" cy="228600"/>
          </a:xfrm>
          <a:prstGeom prst="rect">
            <a:avLst/>
          </a:prstGeom>
          <a:noFill/>
        </p:spPr>
        <p:txBody>
          <a:bodyPr vertOverflow="overflow" vert="horz" wrap="square" rtlCol="0" anchor="t" anchorCtr="0">
            <a:spAutoFit/>
          </a:bodyPr>
          <a:lstStyle/>
          <a:p>
            <a:pPr algn="l"/>
            <a:r>
              <a:rPr lang="en-IE" sz="1050">
                <a:solidFill>
                  <a:srgbClr val="73726C"/>
                </a:solidFill>
                <a:latin typeface="Poppins"/>
                <a:cs typeface="Poppins"/>
              </a:rPr>
              <a:t>landing pages</a:t>
            </a:r>
          </a:p>
        </p:txBody>
      </p:sp>
      <p:sp>
        <p:nvSpPr>
          <p:cNvPr id="38" name="Rectangle: Rounded Corners 37">
            <a:extLst>
              <a:ext uri="{FF2B5EF4-FFF2-40B4-BE49-F238E27FC236}">
                <a16:creationId xmlns:a16="http://schemas.microsoft.com/office/drawing/2014/main" id="{9E0CBEE2-E43F-4EEC-9FCD-179A7668AFE3}"/>
              </a:ext>
            </a:extLst>
          </p:cNvPr>
          <p:cNvSpPr/>
          <p:nvPr/>
        </p:nvSpPr>
        <p:spPr>
          <a:xfrm>
            <a:off x="7061200" y="3911600"/>
            <a:ext cx="2133600" cy="1066800"/>
          </a:xfrm>
          <a:prstGeom prst="roundRect">
            <a:avLst/>
          </a:prstGeom>
          <a:solidFill>
            <a:srgbClr val="FFFFFF"/>
          </a:solidFill>
          <a:ln w="12700" cap="flat" cmpd="sng" algn="ctr">
            <a:solidFill>
              <a:srgbClr val="E7E4DC"/>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39" name="Rectangle: Rounded Corners 38">
            <a:extLst>
              <a:ext uri="{FF2B5EF4-FFF2-40B4-BE49-F238E27FC236}">
                <a16:creationId xmlns:a16="http://schemas.microsoft.com/office/drawing/2014/main" id="{5DE54663-2D89-4D2E-A853-9DC0A6144E71}"/>
              </a:ext>
            </a:extLst>
          </p:cNvPr>
          <p:cNvSpPr/>
          <p:nvPr/>
        </p:nvSpPr>
        <p:spPr>
          <a:xfrm>
            <a:off x="7239000" y="4165600"/>
            <a:ext cx="558800" cy="558800"/>
          </a:xfrm>
          <a:prstGeom prst="roundRect">
            <a:avLst/>
          </a:prstGeom>
          <a:solidFill>
            <a:srgbClr val="62998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40" name="TextBox 39">
            <a:extLst>
              <a:ext uri="{FF2B5EF4-FFF2-40B4-BE49-F238E27FC236}">
                <a16:creationId xmlns:a16="http://schemas.microsoft.com/office/drawing/2014/main" id="{A1D67BEB-0813-4882-8B3D-ACEF72973B4D}"/>
              </a:ext>
            </a:extLst>
          </p:cNvPr>
          <p:cNvSpPr txBox="1"/>
          <p:nvPr/>
        </p:nvSpPr>
        <p:spPr>
          <a:xfrm>
            <a:off x="7899400" y="4165600"/>
            <a:ext cx="1219200" cy="279400"/>
          </a:xfrm>
          <a:prstGeom prst="rect">
            <a:avLst/>
          </a:prstGeom>
          <a:noFill/>
        </p:spPr>
        <p:txBody>
          <a:bodyPr vertOverflow="overflow" vert="horz" wrap="square" rtlCol="0" anchor="t" anchorCtr="0">
            <a:spAutoFit/>
          </a:bodyPr>
          <a:lstStyle/>
          <a:p>
            <a:pPr algn="l"/>
            <a:r>
              <a:rPr lang="en-IE" sz="1400" b="1">
                <a:solidFill>
                  <a:srgbClr val="141413"/>
                </a:solidFill>
                <a:latin typeface="Poppins SemiBold"/>
                <a:cs typeface="Poppins SemiBold"/>
              </a:rPr>
              <a:t>Graphics</a:t>
            </a:r>
          </a:p>
        </p:txBody>
      </p:sp>
      <p:sp>
        <p:nvSpPr>
          <p:cNvPr id="41" name="TextBox 40">
            <a:extLst>
              <a:ext uri="{FF2B5EF4-FFF2-40B4-BE49-F238E27FC236}">
                <a16:creationId xmlns:a16="http://schemas.microsoft.com/office/drawing/2014/main" id="{2E626782-1776-46C8-9E69-B1840A1A8BA0}"/>
              </a:ext>
            </a:extLst>
          </p:cNvPr>
          <p:cNvSpPr txBox="1"/>
          <p:nvPr/>
        </p:nvSpPr>
        <p:spPr>
          <a:xfrm>
            <a:off x="7899400" y="4470400"/>
            <a:ext cx="1219200" cy="228600"/>
          </a:xfrm>
          <a:prstGeom prst="rect">
            <a:avLst/>
          </a:prstGeom>
          <a:noFill/>
        </p:spPr>
        <p:txBody>
          <a:bodyPr vertOverflow="overflow" vert="horz" wrap="square" rtlCol="0" anchor="t" anchorCtr="0">
            <a:spAutoFit/>
          </a:bodyPr>
          <a:lstStyle/>
          <a:p>
            <a:pPr algn="l"/>
            <a:r>
              <a:rPr lang="en-IE" sz="1050">
                <a:solidFill>
                  <a:srgbClr val="73726C"/>
                </a:solidFill>
                <a:latin typeface="Poppins"/>
                <a:cs typeface="Poppins"/>
              </a:rPr>
              <a:t>logos &amp; images</a:t>
            </a:r>
          </a:p>
        </p:txBody>
      </p:sp>
      <p:sp>
        <p:nvSpPr>
          <p:cNvPr id="42" name="Rectangle: Rounded Corners 41">
            <a:extLst>
              <a:ext uri="{FF2B5EF4-FFF2-40B4-BE49-F238E27FC236}">
                <a16:creationId xmlns:a16="http://schemas.microsoft.com/office/drawing/2014/main" id="{062850C6-9541-4A0A-8A89-3FED1A2DFB35}"/>
              </a:ext>
            </a:extLst>
          </p:cNvPr>
          <p:cNvSpPr/>
          <p:nvPr/>
        </p:nvSpPr>
        <p:spPr>
          <a:xfrm>
            <a:off x="9347200" y="3911600"/>
            <a:ext cx="2133600" cy="1066800"/>
          </a:xfrm>
          <a:prstGeom prst="roundRect">
            <a:avLst/>
          </a:prstGeom>
          <a:solidFill>
            <a:srgbClr val="FFFFFF"/>
          </a:solidFill>
          <a:ln w="12700" cap="flat" cmpd="sng" algn="ctr">
            <a:solidFill>
              <a:srgbClr val="E7E4DC"/>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43" name="Rectangle: Rounded Corners 42">
            <a:extLst>
              <a:ext uri="{FF2B5EF4-FFF2-40B4-BE49-F238E27FC236}">
                <a16:creationId xmlns:a16="http://schemas.microsoft.com/office/drawing/2014/main" id="{D0C18A05-1DB0-4506-80DB-271CEB2B81B2}"/>
              </a:ext>
            </a:extLst>
          </p:cNvPr>
          <p:cNvSpPr/>
          <p:nvPr/>
        </p:nvSpPr>
        <p:spPr>
          <a:xfrm>
            <a:off x="9525000" y="4165600"/>
            <a:ext cx="558800" cy="558800"/>
          </a:xfrm>
          <a:prstGeom prst="roundRect">
            <a:avLst/>
          </a:prstGeom>
          <a:solidFill>
            <a:srgbClr val="EAD7A4"/>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44" name="TextBox 43">
            <a:extLst>
              <a:ext uri="{FF2B5EF4-FFF2-40B4-BE49-F238E27FC236}">
                <a16:creationId xmlns:a16="http://schemas.microsoft.com/office/drawing/2014/main" id="{5656CD2E-9A78-4414-BABF-6E3565DEFC98}"/>
              </a:ext>
            </a:extLst>
          </p:cNvPr>
          <p:cNvSpPr txBox="1"/>
          <p:nvPr/>
        </p:nvSpPr>
        <p:spPr>
          <a:xfrm>
            <a:off x="10185400" y="4165600"/>
            <a:ext cx="1219200" cy="279400"/>
          </a:xfrm>
          <a:prstGeom prst="rect">
            <a:avLst/>
          </a:prstGeom>
          <a:noFill/>
        </p:spPr>
        <p:txBody>
          <a:bodyPr vertOverflow="overflow" vert="horz" wrap="square" rtlCol="0" anchor="t" anchorCtr="0">
            <a:spAutoFit/>
          </a:bodyPr>
          <a:lstStyle/>
          <a:p>
            <a:pPr algn="l"/>
            <a:r>
              <a:rPr lang="en-IE" sz="1400" b="1">
                <a:solidFill>
                  <a:srgbClr val="141413"/>
                </a:solidFill>
                <a:latin typeface="Poppins SemiBold"/>
                <a:cs typeface="Poppins SemiBold"/>
              </a:rPr>
              <a:t>Prototypes</a:t>
            </a:r>
          </a:p>
        </p:txBody>
      </p:sp>
      <p:sp>
        <p:nvSpPr>
          <p:cNvPr id="45" name="TextBox 44">
            <a:extLst>
              <a:ext uri="{FF2B5EF4-FFF2-40B4-BE49-F238E27FC236}">
                <a16:creationId xmlns:a16="http://schemas.microsoft.com/office/drawing/2014/main" id="{83BE3661-9B5E-4271-8951-EFA3769EC60F}"/>
              </a:ext>
            </a:extLst>
          </p:cNvPr>
          <p:cNvSpPr txBox="1"/>
          <p:nvPr/>
        </p:nvSpPr>
        <p:spPr>
          <a:xfrm>
            <a:off x="10185400" y="4470400"/>
            <a:ext cx="1219200" cy="228600"/>
          </a:xfrm>
          <a:prstGeom prst="rect">
            <a:avLst/>
          </a:prstGeom>
          <a:noFill/>
        </p:spPr>
        <p:txBody>
          <a:bodyPr vertOverflow="overflow" vert="horz" wrap="square" rtlCol="0" anchor="t" anchorCtr="0">
            <a:spAutoFit/>
          </a:bodyPr>
          <a:lstStyle/>
          <a:p>
            <a:pPr algn="l"/>
            <a:r>
              <a:rPr lang="en-IE" sz="1050">
                <a:solidFill>
                  <a:srgbClr val="73726C"/>
                </a:solidFill>
                <a:latin typeface="Poppins"/>
                <a:cs typeface="Poppins"/>
              </a:rPr>
              <a:t>working demos</a:t>
            </a:r>
          </a:p>
        </p:txBody>
      </p:sp>
      <p:sp>
        <p:nvSpPr>
          <p:cNvPr id="46" name="Rectangle: Rounded Corners 45">
            <a:extLst>
              <a:ext uri="{FF2B5EF4-FFF2-40B4-BE49-F238E27FC236}">
                <a16:creationId xmlns:a16="http://schemas.microsoft.com/office/drawing/2014/main" id="{8F2C906A-8C88-4BC0-8C69-F15AC8DC4D23}"/>
              </a:ext>
            </a:extLst>
          </p:cNvPr>
          <p:cNvSpPr/>
          <p:nvPr/>
        </p:nvSpPr>
        <p:spPr>
          <a:xfrm>
            <a:off x="7061200" y="5156200"/>
            <a:ext cx="2133600" cy="1066800"/>
          </a:xfrm>
          <a:prstGeom prst="roundRect">
            <a:avLst/>
          </a:prstGeom>
          <a:solidFill>
            <a:srgbClr val="FFFFFF"/>
          </a:solidFill>
          <a:ln w="12700" cap="flat" cmpd="sng" algn="ctr">
            <a:solidFill>
              <a:srgbClr val="E7E4DC"/>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47" name="Rectangle: Rounded Corners 46">
            <a:extLst>
              <a:ext uri="{FF2B5EF4-FFF2-40B4-BE49-F238E27FC236}">
                <a16:creationId xmlns:a16="http://schemas.microsoft.com/office/drawing/2014/main" id="{67C437EA-6D80-45DC-98D8-C26D161F57BD}"/>
              </a:ext>
            </a:extLst>
          </p:cNvPr>
          <p:cNvSpPr/>
          <p:nvPr/>
        </p:nvSpPr>
        <p:spPr>
          <a:xfrm>
            <a:off x="7239000" y="5410200"/>
            <a:ext cx="558800" cy="558800"/>
          </a:xfrm>
          <a:prstGeom prst="roundRect">
            <a:avLst/>
          </a:prstGeom>
          <a:solidFill>
            <a:srgbClr val="ECC2CC"/>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48" name="TextBox 47">
            <a:extLst>
              <a:ext uri="{FF2B5EF4-FFF2-40B4-BE49-F238E27FC236}">
                <a16:creationId xmlns:a16="http://schemas.microsoft.com/office/drawing/2014/main" id="{B33328CA-ED69-4444-AAC8-1482E97E0455}"/>
              </a:ext>
            </a:extLst>
          </p:cNvPr>
          <p:cNvSpPr txBox="1"/>
          <p:nvPr/>
        </p:nvSpPr>
        <p:spPr>
          <a:xfrm>
            <a:off x="7899400" y="5410200"/>
            <a:ext cx="1219200" cy="279400"/>
          </a:xfrm>
          <a:prstGeom prst="rect">
            <a:avLst/>
          </a:prstGeom>
          <a:noFill/>
        </p:spPr>
        <p:txBody>
          <a:bodyPr vertOverflow="overflow" vert="horz" wrap="square" rtlCol="0" anchor="t" anchorCtr="0">
            <a:spAutoFit/>
          </a:bodyPr>
          <a:lstStyle/>
          <a:p>
            <a:pPr algn="l"/>
            <a:r>
              <a:rPr lang="en-IE" sz="1400" b="1">
                <a:solidFill>
                  <a:srgbClr val="141413"/>
                </a:solidFill>
                <a:latin typeface="Poppins SemiBold"/>
                <a:cs typeface="Poppins SemiBold"/>
              </a:rPr>
              <a:t>Pitch decks</a:t>
            </a:r>
          </a:p>
        </p:txBody>
      </p:sp>
      <p:sp>
        <p:nvSpPr>
          <p:cNvPr id="49" name="TextBox 48">
            <a:extLst>
              <a:ext uri="{FF2B5EF4-FFF2-40B4-BE49-F238E27FC236}">
                <a16:creationId xmlns:a16="http://schemas.microsoft.com/office/drawing/2014/main" id="{1B5DCAD2-4C90-4D2D-B2FD-4D597E2B7E69}"/>
              </a:ext>
            </a:extLst>
          </p:cNvPr>
          <p:cNvSpPr txBox="1"/>
          <p:nvPr/>
        </p:nvSpPr>
        <p:spPr>
          <a:xfrm>
            <a:off x="7899400" y="5715000"/>
            <a:ext cx="1219200" cy="228600"/>
          </a:xfrm>
          <a:prstGeom prst="rect">
            <a:avLst/>
          </a:prstGeom>
          <a:noFill/>
        </p:spPr>
        <p:txBody>
          <a:bodyPr vertOverflow="overflow" vert="horz" wrap="square" rtlCol="0" anchor="t" anchorCtr="0">
            <a:spAutoFit/>
          </a:bodyPr>
          <a:lstStyle/>
          <a:p>
            <a:pPr algn="l"/>
            <a:r>
              <a:rPr lang="en-IE" sz="1050">
                <a:solidFill>
                  <a:srgbClr val="73726C"/>
                </a:solidFill>
                <a:latin typeface="Poppins"/>
                <a:cs typeface="Poppins"/>
              </a:rPr>
              <a:t>investor-ready</a:t>
            </a:r>
          </a:p>
        </p:txBody>
      </p:sp>
      <p:sp>
        <p:nvSpPr>
          <p:cNvPr id="50" name="Rectangle: Rounded Corners 49">
            <a:extLst>
              <a:ext uri="{FF2B5EF4-FFF2-40B4-BE49-F238E27FC236}">
                <a16:creationId xmlns:a16="http://schemas.microsoft.com/office/drawing/2014/main" id="{2D570C6D-6FBB-43D4-8FAC-30DE76224ED5}"/>
              </a:ext>
            </a:extLst>
          </p:cNvPr>
          <p:cNvSpPr/>
          <p:nvPr/>
        </p:nvSpPr>
        <p:spPr>
          <a:xfrm>
            <a:off x="9347200" y="5156200"/>
            <a:ext cx="2133600" cy="1066800"/>
          </a:xfrm>
          <a:prstGeom prst="roundRect">
            <a:avLst/>
          </a:prstGeom>
          <a:solidFill>
            <a:srgbClr val="FFFFFF"/>
          </a:solidFill>
          <a:ln w="12700" cap="flat" cmpd="sng" algn="ctr">
            <a:solidFill>
              <a:srgbClr val="E7E4DC"/>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51" name="Rectangle: Rounded Corners 50">
            <a:extLst>
              <a:ext uri="{FF2B5EF4-FFF2-40B4-BE49-F238E27FC236}">
                <a16:creationId xmlns:a16="http://schemas.microsoft.com/office/drawing/2014/main" id="{250F9756-97F4-43D3-B177-E6A3CE98DA8F}"/>
              </a:ext>
            </a:extLst>
          </p:cNvPr>
          <p:cNvSpPr/>
          <p:nvPr/>
        </p:nvSpPr>
        <p:spPr>
          <a:xfrm>
            <a:off x="9525000" y="5410200"/>
            <a:ext cx="558800" cy="558800"/>
          </a:xfrm>
          <a:prstGeom prst="roundRect">
            <a:avLst/>
          </a:prstGeom>
          <a:solidFill>
            <a:srgbClr val="ABD8C8"/>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52" name="TextBox 51">
            <a:extLst>
              <a:ext uri="{FF2B5EF4-FFF2-40B4-BE49-F238E27FC236}">
                <a16:creationId xmlns:a16="http://schemas.microsoft.com/office/drawing/2014/main" id="{229D998F-8509-430A-8505-A13059D50383}"/>
              </a:ext>
            </a:extLst>
          </p:cNvPr>
          <p:cNvSpPr txBox="1"/>
          <p:nvPr/>
        </p:nvSpPr>
        <p:spPr>
          <a:xfrm>
            <a:off x="10185400" y="5410200"/>
            <a:ext cx="1219200" cy="279400"/>
          </a:xfrm>
          <a:prstGeom prst="rect">
            <a:avLst/>
          </a:prstGeom>
          <a:noFill/>
        </p:spPr>
        <p:txBody>
          <a:bodyPr vertOverflow="overflow" vert="horz" wrap="square" rtlCol="0" anchor="t" anchorCtr="0">
            <a:spAutoFit/>
          </a:bodyPr>
          <a:lstStyle/>
          <a:p>
            <a:pPr algn="l"/>
            <a:r>
              <a:rPr lang="en-IE" sz="1400" b="1">
                <a:solidFill>
                  <a:srgbClr val="141413"/>
                </a:solidFill>
                <a:latin typeface="Poppins SemiBold"/>
                <a:cs typeface="Poppins SemiBold"/>
              </a:rPr>
              <a:t>Anything</a:t>
            </a:r>
          </a:p>
        </p:txBody>
      </p:sp>
      <p:sp>
        <p:nvSpPr>
          <p:cNvPr id="53" name="TextBox 52">
            <a:extLst>
              <a:ext uri="{FF2B5EF4-FFF2-40B4-BE49-F238E27FC236}">
                <a16:creationId xmlns:a16="http://schemas.microsoft.com/office/drawing/2014/main" id="{145FA1E4-816B-43A3-8EEE-47D986C5D05B}"/>
              </a:ext>
            </a:extLst>
          </p:cNvPr>
          <p:cNvSpPr txBox="1"/>
          <p:nvPr/>
        </p:nvSpPr>
        <p:spPr>
          <a:xfrm>
            <a:off x="10185400" y="5715000"/>
            <a:ext cx="1219200" cy="228600"/>
          </a:xfrm>
          <a:prstGeom prst="rect">
            <a:avLst/>
          </a:prstGeom>
          <a:noFill/>
        </p:spPr>
        <p:txBody>
          <a:bodyPr vertOverflow="overflow" vert="horz" wrap="square" rtlCol="0" anchor="t" anchorCtr="0">
            <a:spAutoFit/>
          </a:bodyPr>
          <a:lstStyle/>
          <a:p>
            <a:pPr algn="l"/>
            <a:r>
              <a:rPr lang="en-IE" sz="1050">
                <a:solidFill>
                  <a:srgbClr val="73726C"/>
                </a:solidFill>
                <a:latin typeface="Poppins"/>
                <a:cs typeface="Poppins"/>
              </a:rPr>
              <a:t>you name it</a:t>
            </a:r>
          </a:p>
        </p:txBody>
      </p:sp>
      <p:pic>
        <p:nvPicPr>
          <p:cNvPr id="54" name="Graphic 54" descr="Dev plans"/>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366000" y="3048000"/>
            <a:ext cx="304800" cy="304800"/>
          </a:xfrm>
          <a:prstGeom prst="rect">
            <a:avLst/>
          </a:prstGeom>
        </p:spPr>
      </p:pic>
      <p:pic>
        <p:nvPicPr>
          <p:cNvPr id="55" name="Graphic 55" descr="Websites"/>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652000" y="3048000"/>
            <a:ext cx="304800" cy="304800"/>
          </a:xfrm>
          <a:prstGeom prst="rect">
            <a:avLst/>
          </a:prstGeom>
        </p:spPr>
      </p:pic>
      <p:pic>
        <p:nvPicPr>
          <p:cNvPr id="56" name="Graphic 56" descr="Graphics"/>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366000" y="4292600"/>
            <a:ext cx="304800" cy="304800"/>
          </a:xfrm>
          <a:prstGeom prst="rect">
            <a:avLst/>
          </a:prstGeom>
        </p:spPr>
      </p:pic>
      <p:pic>
        <p:nvPicPr>
          <p:cNvPr id="57" name="Graphic 57" descr="Prototypes"/>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652000" y="4292600"/>
            <a:ext cx="304800" cy="304800"/>
          </a:xfrm>
          <a:prstGeom prst="rect">
            <a:avLst/>
          </a:prstGeom>
        </p:spPr>
      </p:pic>
      <p:pic>
        <p:nvPicPr>
          <p:cNvPr id="58" name="Graphic 58" descr="Pitch decks"/>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366000" y="5537200"/>
            <a:ext cx="304800" cy="304800"/>
          </a:xfrm>
          <a:prstGeom prst="rect">
            <a:avLst/>
          </a:prstGeom>
        </p:spPr>
      </p:pic>
      <p:pic>
        <p:nvPicPr>
          <p:cNvPr id="59" name="Graphic 59" descr="Anything"/>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9652000" y="5537200"/>
            <a:ext cx="304800" cy="304800"/>
          </a:xfrm>
          <a:prstGeom prst="rect">
            <a:avLst/>
          </a:prstGeom>
        </p:spPr>
      </p:pic>
      <p:sp>
        <p:nvSpPr>
          <p:cNvPr id="60" name="Rectangle: Rounded Corners 59">
            <a:extLst>
              <a:ext uri="{FF2B5EF4-FFF2-40B4-BE49-F238E27FC236}">
                <a16:creationId xmlns:a16="http://schemas.microsoft.com/office/drawing/2014/main" id="{5D6D14D1-4287-468E-8A49-9800561F1A82}"/>
              </a:ext>
            </a:extLst>
          </p:cNvPr>
          <p:cNvSpPr/>
          <p:nvPr/>
        </p:nvSpPr>
        <p:spPr>
          <a:xfrm>
            <a:off x="609600" y="6400800"/>
            <a:ext cx="10972800" cy="381000"/>
          </a:xfrm>
          <a:prstGeom prst="roundRect">
            <a:avLst/>
          </a:prstGeom>
          <a:solidFill>
            <a:srgbClr val="62998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ctr" anchorCtr="0">
            <a:noAutofit/>
          </a:bodyPr>
          <a:lstStyle/>
          <a:p>
            <a:pPr algn="l"/>
            <a:r>
              <a:rPr lang="en-GB" sz="1350" b="1">
                <a:solidFill>
                  <a:srgbClr val="FFFFFF"/>
                </a:solidFill>
                <a:latin typeface="Poppins SemiBold"/>
                <a:cs typeface="Poppins SemiBold"/>
              </a:rPr>
              <a:t>But you need AI built to hold all that context, Manus, Codex and Claude Code.</a:t>
            </a:r>
            <a:endParaRPr lang="en-IE" sz="1350" b="1">
              <a:solidFill>
                <a:srgbClr val="FFFFFF"/>
              </a:solidFill>
              <a:latin typeface="Poppins SemiBold"/>
              <a:cs typeface="Poppins SemiBold"/>
            </a:endParaRPr>
          </a:p>
        </p:txBody>
      </p:sp>
    </p:spTree>
    <p:extLst>
      <p:ext uri="{BB962C8B-B14F-4D97-AF65-F5344CB8AC3E}">
        <p14:creationId xmlns:p14="http://schemas.microsoft.com/office/powerpoint/2010/main" val="4287586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F9F5">
            <a:alpha val="100000"/>
          </a:srgbClr>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AFF0D64-EFDF-4160-8DF3-2C68B0AB96C4}"/>
              </a:ext>
            </a:extLst>
          </p:cNvPr>
          <p:cNvSpPr/>
          <p:nvPr/>
        </p:nvSpPr>
        <p:spPr>
          <a:xfrm>
            <a:off x="609600" y="508000"/>
            <a:ext cx="1905000" cy="393700"/>
          </a:xfrm>
          <a:prstGeom prst="roundRect">
            <a:avLst/>
          </a:prstGeom>
          <a:solidFill>
            <a:srgbClr val="62998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rtlCol="0" anchor="ctr" anchorCtr="0">
            <a:noAutofit/>
          </a:bodyPr>
          <a:lstStyle/>
          <a:p>
            <a:pPr algn="l"/>
            <a:r>
              <a:rPr lang="en-IE" sz="1100" b="1">
                <a:solidFill>
                  <a:srgbClr val="FFFFFF"/>
                </a:solidFill>
                <a:latin typeface="Poppins SemiBold"/>
                <a:cs typeface="Poppins SemiBold"/>
              </a:rPr>
              <a:t>THE FUN PART</a:t>
            </a:r>
          </a:p>
        </p:txBody>
      </p:sp>
      <p:sp>
        <p:nvSpPr>
          <p:cNvPr id="5" name="TextBox 4">
            <a:extLst>
              <a:ext uri="{FF2B5EF4-FFF2-40B4-BE49-F238E27FC236}">
                <a16:creationId xmlns:a16="http://schemas.microsoft.com/office/drawing/2014/main" id="{D68D769C-0D8D-4CB0-BA43-54B49E388DB3}"/>
              </a:ext>
            </a:extLst>
          </p:cNvPr>
          <p:cNvSpPr txBox="1"/>
          <p:nvPr/>
        </p:nvSpPr>
        <p:spPr>
          <a:xfrm>
            <a:off x="609600" y="939800"/>
            <a:ext cx="6858000" cy="609600"/>
          </a:xfrm>
          <a:prstGeom prst="rect">
            <a:avLst/>
          </a:prstGeom>
          <a:noFill/>
        </p:spPr>
        <p:txBody>
          <a:bodyPr vertOverflow="overflow" vert="horz" wrap="square" rtlCol="0" anchor="t" anchorCtr="0">
            <a:spAutoFit/>
          </a:bodyPr>
          <a:lstStyle/>
          <a:p>
            <a:pPr algn="l"/>
            <a:r>
              <a:rPr lang="en-IE" sz="4000" b="1">
                <a:solidFill>
                  <a:srgbClr val="141413"/>
                </a:solidFill>
                <a:latin typeface="Poppins SemiBold"/>
                <a:cs typeface="Poppins SemiBold"/>
              </a:rPr>
              <a:t>Time to get hands-on</a:t>
            </a:r>
          </a:p>
        </p:txBody>
      </p:sp>
      <p:sp>
        <p:nvSpPr>
          <p:cNvPr id="6" name="TextBox 5">
            <a:extLst>
              <a:ext uri="{FF2B5EF4-FFF2-40B4-BE49-F238E27FC236}">
                <a16:creationId xmlns:a16="http://schemas.microsoft.com/office/drawing/2014/main" id="{D4078F78-4E30-43E7-9869-A2DFA88FB585}"/>
              </a:ext>
            </a:extLst>
          </p:cNvPr>
          <p:cNvSpPr txBox="1"/>
          <p:nvPr/>
        </p:nvSpPr>
        <p:spPr>
          <a:xfrm>
            <a:off x="609600" y="1701800"/>
            <a:ext cx="6604000" cy="355600"/>
          </a:xfrm>
          <a:prstGeom prst="rect">
            <a:avLst/>
          </a:prstGeom>
          <a:noFill/>
        </p:spPr>
        <p:txBody>
          <a:bodyPr vertOverflow="overflow" vert="horz" wrap="square" rtlCol="0" anchor="t" anchorCtr="0">
            <a:spAutoFit/>
          </a:bodyPr>
          <a:lstStyle/>
          <a:p>
            <a:pPr algn="l"/>
            <a:r>
              <a:rPr lang="en-GB" sz="1500">
                <a:solidFill>
                  <a:srgbClr val="73726C"/>
                </a:solidFill>
                <a:latin typeface="Poppins"/>
                <a:cs typeface="Poppins"/>
              </a:rPr>
              <a:t>Sign up for Manus, grab your free credits, and let's build.</a:t>
            </a:r>
            <a:endParaRPr lang="en-IE" sz="1500">
              <a:solidFill>
                <a:srgbClr val="73726C"/>
              </a:solidFill>
              <a:latin typeface="Poppins"/>
              <a:cs typeface="Poppins"/>
            </a:endParaRPr>
          </a:p>
        </p:txBody>
      </p:sp>
      <p:sp>
        <p:nvSpPr>
          <p:cNvPr id="7" name="Rectangle: Rounded Corners 6">
            <a:extLst>
              <a:ext uri="{FF2B5EF4-FFF2-40B4-BE49-F238E27FC236}">
                <a16:creationId xmlns:a16="http://schemas.microsoft.com/office/drawing/2014/main" id="{02892C93-29D1-49E3-9FA6-6E688A7D5392}"/>
              </a:ext>
            </a:extLst>
          </p:cNvPr>
          <p:cNvSpPr/>
          <p:nvPr/>
        </p:nvSpPr>
        <p:spPr>
          <a:xfrm>
            <a:off x="609600" y="2362200"/>
            <a:ext cx="6477000" cy="1701800"/>
          </a:xfrm>
          <a:prstGeom prst="roundRect">
            <a:avLst/>
          </a:prstGeom>
          <a:solidFill>
            <a:srgbClr val="62998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8" name="TextBox 7">
            <a:extLst>
              <a:ext uri="{FF2B5EF4-FFF2-40B4-BE49-F238E27FC236}">
                <a16:creationId xmlns:a16="http://schemas.microsoft.com/office/drawing/2014/main" id="{E0826F20-444D-4D51-BBBB-402C58214CAD}"/>
              </a:ext>
            </a:extLst>
          </p:cNvPr>
          <p:cNvSpPr txBox="1"/>
          <p:nvPr/>
        </p:nvSpPr>
        <p:spPr>
          <a:xfrm>
            <a:off x="914400" y="2514600"/>
            <a:ext cx="2921000" cy="1270000"/>
          </a:xfrm>
          <a:prstGeom prst="rect">
            <a:avLst/>
          </a:prstGeom>
          <a:noFill/>
        </p:spPr>
        <p:txBody>
          <a:bodyPr vertOverflow="overflow" vert="horz" wrap="square" rtlCol="0" anchor="ctr" anchorCtr="0">
            <a:spAutoFit/>
          </a:bodyPr>
          <a:lstStyle/>
          <a:p>
            <a:pPr algn="l"/>
            <a:r>
              <a:rPr lang="en-IE" sz="6200" b="1">
                <a:solidFill>
                  <a:srgbClr val="FFFFFF"/>
                </a:solidFill>
                <a:latin typeface="Poppins SemiBold"/>
                <a:cs typeface="Poppins SemiBold"/>
              </a:rPr>
              <a:t>5,000</a:t>
            </a:r>
          </a:p>
        </p:txBody>
      </p:sp>
      <p:sp>
        <p:nvSpPr>
          <p:cNvPr id="9" name="TextBox 8">
            <a:extLst>
              <a:ext uri="{FF2B5EF4-FFF2-40B4-BE49-F238E27FC236}">
                <a16:creationId xmlns:a16="http://schemas.microsoft.com/office/drawing/2014/main" id="{0CEC346D-7D90-44F6-AA8D-F4312A79E2FB}"/>
              </a:ext>
            </a:extLst>
          </p:cNvPr>
          <p:cNvSpPr txBox="1"/>
          <p:nvPr/>
        </p:nvSpPr>
        <p:spPr>
          <a:xfrm>
            <a:off x="3810000" y="2667000"/>
            <a:ext cx="2540000" cy="609600"/>
          </a:xfrm>
          <a:prstGeom prst="rect">
            <a:avLst/>
          </a:prstGeom>
          <a:noFill/>
        </p:spPr>
        <p:txBody>
          <a:bodyPr vertOverflow="overflow" vert="horz" wrap="square" rtlCol="0" anchor="t" anchorCtr="0">
            <a:spAutoFit/>
          </a:bodyPr>
          <a:lstStyle/>
          <a:p>
            <a:pPr algn="l"/>
            <a:r>
              <a:rPr lang="en-IE" sz="1900" b="1">
                <a:solidFill>
                  <a:srgbClr val="FFFFFF"/>
                </a:solidFill>
                <a:latin typeface="Poppins SemiBold"/>
                <a:cs typeface="Poppins SemiBold"/>
              </a:rPr>
              <a:t>FREE MANUS CREDITS</a:t>
            </a:r>
          </a:p>
        </p:txBody>
      </p:sp>
      <p:sp>
        <p:nvSpPr>
          <p:cNvPr id="10" name="TextBox 9">
            <a:extLst>
              <a:ext uri="{FF2B5EF4-FFF2-40B4-BE49-F238E27FC236}">
                <a16:creationId xmlns:a16="http://schemas.microsoft.com/office/drawing/2014/main" id="{209856DB-78DD-42B9-86C1-E851A4AB6F5C}"/>
              </a:ext>
            </a:extLst>
          </p:cNvPr>
          <p:cNvSpPr txBox="1"/>
          <p:nvPr/>
        </p:nvSpPr>
        <p:spPr>
          <a:xfrm>
            <a:off x="3810000" y="3276600"/>
            <a:ext cx="2667000" cy="558800"/>
          </a:xfrm>
          <a:prstGeom prst="rect">
            <a:avLst/>
          </a:prstGeom>
          <a:noFill/>
        </p:spPr>
        <p:txBody>
          <a:bodyPr vertOverflow="overflow" vert="horz" wrap="square" rtlCol="0" anchor="t" anchorCtr="0">
            <a:spAutoFit/>
          </a:bodyPr>
          <a:lstStyle/>
          <a:p>
            <a:pPr algn="l"/>
            <a:r>
              <a:rPr lang="en-GB" sz="1300">
                <a:solidFill>
                  <a:srgbClr val="FFFFFF"/>
                </a:solidFill>
                <a:latin typeface="Poppins"/>
                <a:cs typeface="Poppins"/>
              </a:rPr>
              <a:t>Unlocked for the whole room when you sign up.</a:t>
            </a:r>
            <a:endParaRPr lang="en-IE" sz="1300">
              <a:solidFill>
                <a:srgbClr val="FFFFFF"/>
              </a:solidFill>
              <a:latin typeface="Poppins"/>
              <a:cs typeface="Poppins"/>
            </a:endParaRPr>
          </a:p>
        </p:txBody>
      </p:sp>
      <p:sp>
        <p:nvSpPr>
          <p:cNvPr id="12" name="Rectangle: Rounded Corners 11">
            <a:extLst>
              <a:ext uri="{FF2B5EF4-FFF2-40B4-BE49-F238E27FC236}">
                <a16:creationId xmlns:a16="http://schemas.microsoft.com/office/drawing/2014/main" id="{A6095DCB-9ECE-48B5-996F-A1474FE1B816}"/>
              </a:ext>
            </a:extLst>
          </p:cNvPr>
          <p:cNvSpPr/>
          <p:nvPr/>
        </p:nvSpPr>
        <p:spPr>
          <a:xfrm>
            <a:off x="609600" y="4978400"/>
            <a:ext cx="6477000" cy="508000"/>
          </a:xfrm>
          <a:prstGeom prst="roundRect">
            <a:avLst/>
          </a:prstGeom>
          <a:solidFill>
            <a:srgbClr val="F0EEE6"/>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3" name="TextBox 12">
            <a:extLst>
              <a:ext uri="{FF2B5EF4-FFF2-40B4-BE49-F238E27FC236}">
                <a16:creationId xmlns:a16="http://schemas.microsoft.com/office/drawing/2014/main" id="{7B28DF74-1A16-4BC2-81C7-5D68581E7653}"/>
              </a:ext>
            </a:extLst>
          </p:cNvPr>
          <p:cNvSpPr txBox="1"/>
          <p:nvPr/>
        </p:nvSpPr>
        <p:spPr>
          <a:xfrm>
            <a:off x="863600" y="5078511"/>
            <a:ext cx="6019800" cy="307777"/>
          </a:xfrm>
          <a:prstGeom prst="rect">
            <a:avLst/>
          </a:prstGeom>
          <a:noFill/>
        </p:spPr>
        <p:txBody>
          <a:bodyPr vertOverflow="overflow" vert="horz" wrap="square" rtlCol="0" anchor="ctr" anchorCtr="0">
            <a:spAutoFit/>
          </a:bodyPr>
          <a:lstStyle/>
          <a:p>
            <a:pPr algn="l"/>
            <a:r>
              <a:rPr lang="en-IE" sz="1400" b="1" dirty="0">
                <a:latin typeface="Poppins SemiBold"/>
                <a:cs typeface="Poppins SemiBold"/>
              </a:rPr>
              <a:t>manus.im/live-events/EVENT-iEuzTUknx3cfqCwZjtfwMZ</a:t>
            </a:r>
          </a:p>
        </p:txBody>
      </p:sp>
      <p:sp>
        <p:nvSpPr>
          <p:cNvPr id="14" name="Rectangle: Rounded Corners 13">
            <a:extLst>
              <a:ext uri="{FF2B5EF4-FFF2-40B4-BE49-F238E27FC236}">
                <a16:creationId xmlns:a16="http://schemas.microsoft.com/office/drawing/2014/main" id="{1B19F4CB-53BB-4B4E-B23F-0162B7BEB891}"/>
              </a:ext>
            </a:extLst>
          </p:cNvPr>
          <p:cNvSpPr/>
          <p:nvPr/>
        </p:nvSpPr>
        <p:spPr>
          <a:xfrm>
            <a:off x="7620000" y="2133600"/>
            <a:ext cx="3962400" cy="4318000"/>
          </a:xfrm>
          <a:prstGeom prst="roundRect">
            <a:avLst/>
          </a:prstGeom>
          <a:solidFill>
            <a:srgbClr val="FFFFFF"/>
          </a:solidFill>
          <a:ln w="12700" cap="flat" cmpd="sng" algn="ctr">
            <a:solidFill>
              <a:srgbClr val="E3E1D8"/>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pic>
        <p:nvPicPr>
          <p:cNvPr id="3" name="Picture 2">
            <a:extLst>
              <a:ext uri="{FF2B5EF4-FFF2-40B4-BE49-F238E27FC236}">
                <a16:creationId xmlns:a16="http://schemas.microsoft.com/office/drawing/2014/main" id="{89C1EDD6-174D-8ADE-F593-EC3D512E62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2800" y="3657600"/>
            <a:ext cx="2336800" cy="2336800"/>
          </a:xfrm>
          <a:prstGeom prst="rect">
            <a:avLst/>
          </a:prstGeom>
        </p:spPr>
      </p:pic>
      <p:sp>
        <p:nvSpPr>
          <p:cNvPr id="15" name="TextBox 14">
            <a:extLst>
              <a:ext uri="{FF2B5EF4-FFF2-40B4-BE49-F238E27FC236}">
                <a16:creationId xmlns:a16="http://schemas.microsoft.com/office/drawing/2014/main" id="{79433BC7-FAFB-4D13-AAB6-F59D1B611BB2}"/>
              </a:ext>
            </a:extLst>
          </p:cNvPr>
          <p:cNvSpPr txBox="1"/>
          <p:nvPr/>
        </p:nvSpPr>
        <p:spPr>
          <a:xfrm>
            <a:off x="8623300" y="5981700"/>
            <a:ext cx="3962400" cy="304800"/>
          </a:xfrm>
          <a:prstGeom prst="rect">
            <a:avLst/>
          </a:prstGeom>
          <a:noFill/>
        </p:spPr>
        <p:txBody>
          <a:bodyPr vertOverflow="overflow" vert="horz" wrap="square" rtlCol="0" anchor="t" anchorCtr="0">
            <a:spAutoFit/>
          </a:bodyPr>
          <a:lstStyle/>
          <a:p>
            <a:pPr algn="l"/>
            <a:r>
              <a:rPr lang="en-IE" sz="1500" b="1" dirty="0">
                <a:solidFill>
                  <a:srgbClr val="629987"/>
                </a:solidFill>
                <a:latin typeface="Poppins SemiBold"/>
                <a:cs typeface="Poppins SemiBold"/>
              </a:rPr>
              <a:t>SCAN TO SIGN UP</a:t>
            </a:r>
          </a:p>
        </p:txBody>
      </p:sp>
      <p:sp>
        <p:nvSpPr>
          <p:cNvPr id="16" name="URLWatermark">
            <a:extLst>
              <a:ext uri="{FF2B5EF4-FFF2-40B4-BE49-F238E27FC236}">
                <a16:creationId xmlns:a16="http://schemas.microsoft.com/office/drawing/2014/main" id="{B595A318-D7BB-4AA1-932D-1D911CB6B9A1}"/>
              </a:ext>
            </a:extLst>
          </p:cNvPr>
          <p:cNvSpPr txBox="1"/>
          <p:nvPr/>
        </p:nvSpPr>
        <p:spPr>
          <a:xfrm>
            <a:off x="9359900" y="254000"/>
            <a:ext cx="5130800" cy="279400"/>
          </a:xfrm>
          <a:prstGeom prst="rect">
            <a:avLst/>
          </a:prstGeom>
          <a:noFill/>
        </p:spPr>
        <p:txBody>
          <a:bodyPr vertOverflow="overflow" vert="horz" wrap="none" rtlCol="0" anchor="t" anchorCtr="0">
            <a:noAutofit/>
          </a:bodyPr>
          <a:lstStyle/>
          <a:p>
            <a:pPr algn="l"/>
            <a:r>
              <a:rPr lang="en-IE" sz="1300" b="1">
                <a:solidFill>
                  <a:srgbClr val="73726C"/>
                </a:solidFill>
                <a:latin typeface="Poppins"/>
                <a:cs typeface="Poppins"/>
              </a:rPr>
              <a:t>https://kevin.echofold.ai</a:t>
            </a:r>
          </a:p>
        </p:txBody>
      </p:sp>
      <p:sp>
        <p:nvSpPr>
          <p:cNvPr id="19" name="Rectangle: Rounded Corners 18">
            <a:extLst>
              <a:ext uri="{FF2B5EF4-FFF2-40B4-BE49-F238E27FC236}">
                <a16:creationId xmlns:a16="http://schemas.microsoft.com/office/drawing/2014/main" id="{E296EAC8-3A47-4502-81CA-D4C4086EBD9F}"/>
              </a:ext>
            </a:extLst>
          </p:cNvPr>
          <p:cNvSpPr/>
          <p:nvPr/>
        </p:nvSpPr>
        <p:spPr>
          <a:xfrm>
            <a:off x="609600" y="4292600"/>
            <a:ext cx="2057400" cy="508000"/>
          </a:xfrm>
          <a:prstGeom prst="roundRect">
            <a:avLst/>
          </a:prstGeom>
          <a:solidFill>
            <a:srgbClr val="D9775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rtlCol="0" anchor="ctr" anchorCtr="0">
            <a:noAutofit/>
          </a:bodyPr>
          <a:lstStyle/>
          <a:p>
            <a:pPr algn="l"/>
            <a:r>
              <a:rPr lang="en-IE" sz="1400" b="1">
                <a:solidFill>
                  <a:srgbClr val="FFFFFF"/>
                </a:solidFill>
                <a:latin typeface="Poppins SemiBold"/>
                <a:cs typeface="Poppins SemiBold"/>
              </a:rPr>
              <a:t>1 · Scan</a:t>
            </a:r>
          </a:p>
        </p:txBody>
      </p:sp>
      <p:sp>
        <p:nvSpPr>
          <p:cNvPr id="20" name="Rectangle: Rounded Corners 19">
            <a:extLst>
              <a:ext uri="{FF2B5EF4-FFF2-40B4-BE49-F238E27FC236}">
                <a16:creationId xmlns:a16="http://schemas.microsoft.com/office/drawing/2014/main" id="{7FAE7739-DD0F-499F-BE7C-6C16C7A5E73C}"/>
              </a:ext>
            </a:extLst>
          </p:cNvPr>
          <p:cNvSpPr/>
          <p:nvPr/>
        </p:nvSpPr>
        <p:spPr>
          <a:xfrm>
            <a:off x="2819400" y="4292600"/>
            <a:ext cx="2057400" cy="508000"/>
          </a:xfrm>
          <a:prstGeom prst="roundRect">
            <a:avLst/>
          </a:prstGeom>
          <a:solidFill>
            <a:srgbClr val="827DBD"/>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rtlCol="0" anchor="ctr" anchorCtr="0">
            <a:noAutofit/>
          </a:bodyPr>
          <a:lstStyle/>
          <a:p>
            <a:pPr algn="l"/>
            <a:r>
              <a:rPr lang="en-IE" sz="1400" b="1">
                <a:solidFill>
                  <a:srgbClr val="FFFFFF"/>
                </a:solidFill>
                <a:latin typeface="Poppins SemiBold"/>
                <a:cs typeface="Poppins SemiBold"/>
              </a:rPr>
              <a:t>2 · Sign up</a:t>
            </a:r>
          </a:p>
        </p:txBody>
      </p:sp>
      <p:sp>
        <p:nvSpPr>
          <p:cNvPr id="21" name="Rectangle: Rounded Corners 20">
            <a:extLst>
              <a:ext uri="{FF2B5EF4-FFF2-40B4-BE49-F238E27FC236}">
                <a16:creationId xmlns:a16="http://schemas.microsoft.com/office/drawing/2014/main" id="{CA72DB5F-AD3F-4461-A85B-08C78B212FA3}"/>
              </a:ext>
            </a:extLst>
          </p:cNvPr>
          <p:cNvSpPr/>
          <p:nvPr/>
        </p:nvSpPr>
        <p:spPr>
          <a:xfrm>
            <a:off x="5029200" y="4292600"/>
            <a:ext cx="2057400" cy="508000"/>
          </a:xfrm>
          <a:prstGeom prst="roundRect">
            <a:avLst/>
          </a:prstGeom>
          <a:solidFill>
            <a:srgbClr val="EAD7A4"/>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rtlCol="0" anchor="ctr" anchorCtr="0">
            <a:noAutofit/>
          </a:bodyPr>
          <a:lstStyle/>
          <a:p>
            <a:pPr algn="l"/>
            <a:r>
              <a:rPr lang="en-IE" sz="1400" b="1">
                <a:solidFill>
                  <a:srgbClr val="141413"/>
                </a:solidFill>
                <a:latin typeface="Poppins SemiBold"/>
                <a:cs typeface="Poppins SemiBold"/>
              </a:rPr>
              <a:t>3 · Build</a:t>
            </a:r>
          </a:p>
        </p:txBody>
      </p:sp>
      <p:pic>
        <p:nvPicPr>
          <p:cNvPr id="18" name="Picture 17">
            <a:extLst>
              <a:ext uri="{FF2B5EF4-FFF2-40B4-BE49-F238E27FC236}">
                <a16:creationId xmlns:a16="http://schemas.microsoft.com/office/drawing/2014/main" id="{5C94F3DB-EC37-A691-8BFA-7C53A49F57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6200" y="2387600"/>
            <a:ext cx="1270000" cy="1130300"/>
          </a:xfrm>
          <a:prstGeom prst="rect">
            <a:avLst/>
          </a:prstGeom>
        </p:spPr>
      </p:pic>
    </p:spTree>
    <p:extLst>
      <p:ext uri="{BB962C8B-B14F-4D97-AF65-F5344CB8AC3E}">
        <p14:creationId xmlns:p14="http://schemas.microsoft.com/office/powerpoint/2010/main" val="3857561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AF9F5">
            <a:alpha val="100000"/>
          </a:srgbClr>
        </a:solid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23ED2627-032A-456C-B5C8-B97F17D7C142}"/>
              </a:ext>
            </a:extLst>
          </p:cNvPr>
          <p:cNvSpPr/>
          <p:nvPr/>
        </p:nvSpPr>
        <p:spPr>
          <a:xfrm>
            <a:off x="4368800" y="965200"/>
            <a:ext cx="7213600" cy="5486400"/>
          </a:xfrm>
          <a:prstGeom prst="roundRect">
            <a:avLst/>
          </a:prstGeom>
          <a:solidFill>
            <a:srgbClr val="FFFFFF"/>
          </a:solidFill>
          <a:ln w="12700" cap="flat" cmpd="sng" algn="ctr">
            <a:solidFill>
              <a:srgbClr val="E3E1D8"/>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 name="Rectangle: Rounded Corners 1">
            <a:extLst>
              <a:ext uri="{FF2B5EF4-FFF2-40B4-BE49-F238E27FC236}">
                <a16:creationId xmlns:a16="http://schemas.microsoft.com/office/drawing/2014/main" id="{9A79FA04-A590-43DC-94E1-B11D52953752}"/>
              </a:ext>
            </a:extLst>
          </p:cNvPr>
          <p:cNvSpPr/>
          <p:nvPr/>
        </p:nvSpPr>
        <p:spPr>
          <a:xfrm>
            <a:off x="609600" y="508000"/>
            <a:ext cx="2235200" cy="393700"/>
          </a:xfrm>
          <a:prstGeom prst="roundRect">
            <a:avLst/>
          </a:prstGeom>
          <a:solidFill>
            <a:srgbClr val="62998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rtlCol="0" anchor="ctr" anchorCtr="0">
            <a:noAutofit/>
          </a:bodyPr>
          <a:lstStyle/>
          <a:p>
            <a:pPr algn="l"/>
            <a:r>
              <a:rPr lang="en-IE" sz="1100" b="1">
                <a:solidFill>
                  <a:srgbClr val="FFFFFF"/>
                </a:solidFill>
                <a:latin typeface="Poppins SemiBold"/>
                <a:cs typeface="Poppins SemiBold"/>
              </a:rPr>
              <a:t>REUSABLE PROMPT</a:t>
            </a:r>
          </a:p>
        </p:txBody>
      </p:sp>
      <p:sp>
        <p:nvSpPr>
          <p:cNvPr id="3" name="TextBox 2">
            <a:extLst>
              <a:ext uri="{FF2B5EF4-FFF2-40B4-BE49-F238E27FC236}">
                <a16:creationId xmlns:a16="http://schemas.microsoft.com/office/drawing/2014/main" id="{C1CA1ECB-99C3-4980-A2D7-770FA7D0844F}"/>
              </a:ext>
            </a:extLst>
          </p:cNvPr>
          <p:cNvSpPr txBox="1"/>
          <p:nvPr/>
        </p:nvSpPr>
        <p:spPr>
          <a:xfrm>
            <a:off x="609600" y="965200"/>
            <a:ext cx="3759200" cy="1117600"/>
          </a:xfrm>
          <a:prstGeom prst="rect">
            <a:avLst/>
          </a:prstGeom>
          <a:noFill/>
        </p:spPr>
        <p:txBody>
          <a:bodyPr vertOverflow="overflow" vert="horz" wrap="square" rtlCol="0" anchor="t" anchorCtr="0">
            <a:spAutoFit/>
          </a:bodyPr>
          <a:lstStyle/>
          <a:p>
            <a:pPr algn="l"/>
            <a:r>
              <a:rPr lang="en-IE" sz="2600" b="1">
                <a:solidFill>
                  <a:srgbClr val="141413"/>
                </a:solidFill>
                <a:latin typeface="Poppins SemiBold"/>
                <a:cs typeface="Poppins SemiBold"/>
              </a:rPr>
              <a:t>The startup validation prompt</a:t>
            </a:r>
          </a:p>
        </p:txBody>
      </p:sp>
      <p:sp>
        <p:nvSpPr>
          <p:cNvPr id="4" name="TextBox 3">
            <a:extLst>
              <a:ext uri="{FF2B5EF4-FFF2-40B4-BE49-F238E27FC236}">
                <a16:creationId xmlns:a16="http://schemas.microsoft.com/office/drawing/2014/main" id="{8A5FCB93-EA99-4B74-9C48-73C15F2F8E50}"/>
              </a:ext>
            </a:extLst>
          </p:cNvPr>
          <p:cNvSpPr txBox="1"/>
          <p:nvPr/>
        </p:nvSpPr>
        <p:spPr>
          <a:xfrm>
            <a:off x="609600" y="2159000"/>
            <a:ext cx="3759200" cy="609600"/>
          </a:xfrm>
          <a:prstGeom prst="rect">
            <a:avLst/>
          </a:prstGeom>
          <a:noFill/>
        </p:spPr>
        <p:txBody>
          <a:bodyPr vertOverflow="overflow" vert="horz" wrap="square" rtlCol="0" anchor="t" anchorCtr="0">
            <a:spAutoFit/>
          </a:bodyPr>
          <a:lstStyle/>
          <a:p>
            <a:pPr algn="l"/>
            <a:r>
              <a:rPr lang="en-GB" sz="1400">
                <a:solidFill>
                  <a:srgbClr val="73726C"/>
                </a:solidFill>
                <a:latin typeface="Poppins"/>
                <a:cs typeface="Poppins"/>
              </a:rPr>
              <a:t>Turn a rough idea into evidence-backed validation, in a single pass.</a:t>
            </a:r>
            <a:endParaRPr lang="en-IE" sz="1400">
              <a:solidFill>
                <a:srgbClr val="73726C"/>
              </a:solidFill>
              <a:latin typeface="Poppins"/>
              <a:cs typeface="Poppins"/>
            </a:endParaRPr>
          </a:p>
        </p:txBody>
      </p:sp>
      <p:sp>
        <p:nvSpPr>
          <p:cNvPr id="5" name="TextBox 4">
            <a:extLst>
              <a:ext uri="{FF2B5EF4-FFF2-40B4-BE49-F238E27FC236}">
                <a16:creationId xmlns:a16="http://schemas.microsoft.com/office/drawing/2014/main" id="{730B6F42-AC0E-452D-BC6B-BE00ECE76DBF}"/>
              </a:ext>
            </a:extLst>
          </p:cNvPr>
          <p:cNvSpPr txBox="1"/>
          <p:nvPr/>
        </p:nvSpPr>
        <p:spPr>
          <a:xfrm>
            <a:off x="609600" y="2895600"/>
            <a:ext cx="3759200" cy="228600"/>
          </a:xfrm>
          <a:prstGeom prst="rect">
            <a:avLst/>
          </a:prstGeom>
          <a:noFill/>
        </p:spPr>
        <p:txBody>
          <a:bodyPr vertOverflow="overflow" vert="horz" wrap="square" rtlCol="0" anchor="t" anchorCtr="0">
            <a:spAutoFit/>
          </a:bodyPr>
          <a:lstStyle/>
          <a:p>
            <a:pPr algn="l"/>
            <a:r>
              <a:rPr lang="en-IE" sz="1200" b="1">
                <a:solidFill>
                  <a:srgbClr val="629987"/>
                </a:solidFill>
                <a:latin typeface="Poppins SemiBold"/>
                <a:cs typeface="Poppins SemiBold"/>
              </a:rPr>
              <a:t>HOW TO USE</a:t>
            </a:r>
          </a:p>
        </p:txBody>
      </p:sp>
      <p:sp>
        <p:nvSpPr>
          <p:cNvPr id="6" name="TextBox 5">
            <a:extLst>
              <a:ext uri="{FF2B5EF4-FFF2-40B4-BE49-F238E27FC236}">
                <a16:creationId xmlns:a16="http://schemas.microsoft.com/office/drawing/2014/main" id="{A12F6EBE-2491-491F-98ED-13A53F4CC0B7}"/>
              </a:ext>
            </a:extLst>
          </p:cNvPr>
          <p:cNvSpPr txBox="1"/>
          <p:nvPr/>
        </p:nvSpPr>
        <p:spPr>
          <a:xfrm>
            <a:off x="609600" y="3149600"/>
            <a:ext cx="3759200" cy="507831"/>
          </a:xfrm>
          <a:prstGeom prst="rect">
            <a:avLst/>
          </a:prstGeom>
          <a:noFill/>
        </p:spPr>
        <p:txBody>
          <a:bodyPr vertOverflow="overflow" vert="horz" wrap="square" rtlCol="0" anchor="t" anchorCtr="0">
            <a:spAutoFit/>
          </a:bodyPr>
          <a:lstStyle/>
          <a:p>
            <a:pPr algn="l"/>
            <a:r>
              <a:rPr lang="en-GB" sz="1350" dirty="0">
                <a:solidFill>
                  <a:srgbClr val="141413"/>
                </a:solidFill>
                <a:latin typeface="Poppins"/>
                <a:cs typeface="Poppins"/>
              </a:rPr>
              <a:t>Fill in the “Your startup” block, paste the whole prompt into Manus, and let it run.</a:t>
            </a:r>
            <a:endParaRPr lang="en-IE" sz="1350" dirty="0">
              <a:solidFill>
                <a:srgbClr val="141413"/>
              </a:solidFill>
              <a:latin typeface="Poppins"/>
              <a:cs typeface="Poppins"/>
            </a:endParaRPr>
          </a:p>
        </p:txBody>
      </p:sp>
      <p:sp>
        <p:nvSpPr>
          <p:cNvPr id="7" name="TextBox 6">
            <a:extLst>
              <a:ext uri="{FF2B5EF4-FFF2-40B4-BE49-F238E27FC236}">
                <a16:creationId xmlns:a16="http://schemas.microsoft.com/office/drawing/2014/main" id="{615EEB93-4A37-473C-BA16-04384A4CFDD1}"/>
              </a:ext>
            </a:extLst>
          </p:cNvPr>
          <p:cNvSpPr txBox="1"/>
          <p:nvPr/>
        </p:nvSpPr>
        <p:spPr>
          <a:xfrm>
            <a:off x="609600" y="4013200"/>
            <a:ext cx="3759200" cy="228600"/>
          </a:xfrm>
          <a:prstGeom prst="rect">
            <a:avLst/>
          </a:prstGeom>
          <a:noFill/>
        </p:spPr>
        <p:txBody>
          <a:bodyPr vertOverflow="overflow" vert="horz" wrap="square" rtlCol="0" anchor="t" anchorCtr="0">
            <a:spAutoFit/>
          </a:bodyPr>
          <a:lstStyle/>
          <a:p>
            <a:pPr algn="l"/>
            <a:r>
              <a:rPr lang="en-IE" sz="1200" b="1">
                <a:solidFill>
                  <a:srgbClr val="629987"/>
                </a:solidFill>
                <a:latin typeface="Poppins SemiBold"/>
                <a:cs typeface="Poppins SemiBold"/>
              </a:rPr>
              <a:t>WHAT YOU GET</a:t>
            </a:r>
          </a:p>
        </p:txBody>
      </p:sp>
      <p:sp>
        <p:nvSpPr>
          <p:cNvPr id="8" name="TextBox 7">
            <a:extLst>
              <a:ext uri="{FF2B5EF4-FFF2-40B4-BE49-F238E27FC236}">
                <a16:creationId xmlns:a16="http://schemas.microsoft.com/office/drawing/2014/main" id="{4048F3B0-EA6E-4455-8D69-86FFB2407E23}"/>
              </a:ext>
            </a:extLst>
          </p:cNvPr>
          <p:cNvSpPr txBox="1"/>
          <p:nvPr/>
        </p:nvSpPr>
        <p:spPr>
          <a:xfrm>
            <a:off x="609600" y="4292600"/>
            <a:ext cx="3759200" cy="1905000"/>
          </a:xfrm>
          <a:prstGeom prst="rect">
            <a:avLst/>
          </a:prstGeom>
          <a:noFill/>
        </p:spPr>
        <p:txBody>
          <a:bodyPr vertOverflow="overflow" vert="horz" wrap="square" rtlCol="0" anchor="t" anchorCtr="0">
            <a:spAutoFit/>
          </a:bodyPr>
          <a:lstStyle/>
          <a:p>
            <a:pPr algn="l"/>
            <a:r>
              <a:rPr lang="en-GB" sz="1350">
                <a:solidFill>
                  <a:srgbClr val="141413"/>
                </a:solidFill>
                <a:latin typeface="Poppins"/>
                <a:cs typeface="Poppins"/>
              </a:rPr>
              <a:t>Problem statement
Value proposition
Unique selling point
Elevator pitch
Idea validation, TAM / SAM / SOM
Core research, 50 cited sources</a:t>
            </a:r>
            <a:endParaRPr lang="en-IE" sz="1350">
              <a:solidFill>
                <a:srgbClr val="141413"/>
              </a:solidFill>
              <a:latin typeface="Poppins"/>
              <a:cs typeface="Poppins"/>
            </a:endParaRPr>
          </a:p>
        </p:txBody>
      </p:sp>
      <p:sp>
        <p:nvSpPr>
          <p:cNvPr id="10" name="URLWatermark">
            <a:extLst>
              <a:ext uri="{FF2B5EF4-FFF2-40B4-BE49-F238E27FC236}">
                <a16:creationId xmlns:a16="http://schemas.microsoft.com/office/drawing/2014/main" id="{69D33D67-9E0A-45F1-ABBF-77C36BE95B53}"/>
              </a:ext>
            </a:extLst>
          </p:cNvPr>
          <p:cNvSpPr txBox="1"/>
          <p:nvPr/>
        </p:nvSpPr>
        <p:spPr>
          <a:xfrm>
            <a:off x="9359900" y="254000"/>
            <a:ext cx="5130800" cy="279400"/>
          </a:xfrm>
          <a:prstGeom prst="rect">
            <a:avLst/>
          </a:prstGeom>
          <a:noFill/>
        </p:spPr>
        <p:txBody>
          <a:bodyPr vertOverflow="overflow" vert="horz" wrap="none" rtlCol="0" anchor="t" anchorCtr="0">
            <a:noAutofit/>
          </a:bodyPr>
          <a:lstStyle/>
          <a:p>
            <a:pPr algn="l"/>
            <a:r>
              <a:rPr lang="en-IE" sz="1300" b="1">
                <a:solidFill>
                  <a:srgbClr val="73726C"/>
                </a:solidFill>
                <a:latin typeface="Poppins"/>
                <a:cs typeface="Poppins"/>
              </a:rPr>
              <a:t>https://kevin.echofold.ai</a:t>
            </a:r>
          </a:p>
        </p:txBody>
      </p:sp>
      <p:sp>
        <p:nvSpPr>
          <p:cNvPr id="13" name="PromptBody">
            <a:extLst>
              <a:ext uri="{FF2B5EF4-FFF2-40B4-BE49-F238E27FC236}">
                <a16:creationId xmlns:a16="http://schemas.microsoft.com/office/drawing/2014/main" id="{6B68E29A-9DB7-424E-9456-AAABBA272879}"/>
              </a:ext>
            </a:extLst>
          </p:cNvPr>
          <p:cNvSpPr txBox="1"/>
          <p:nvPr/>
        </p:nvSpPr>
        <p:spPr>
          <a:xfrm>
            <a:off x="4648200" y="1168400"/>
            <a:ext cx="6629400" cy="4318000"/>
          </a:xfrm>
          <a:prstGeom prst="rect">
            <a:avLst/>
          </a:prstGeom>
          <a:noFill/>
        </p:spPr>
        <p:txBody>
          <a:bodyPr vertOverflow="overflow" vert="horz" wrap="square" numCol="2" spcCol="180000" rtlCol="0" anchor="t" anchorCtr="0">
            <a:noAutofit/>
          </a:bodyPr>
          <a:lstStyle/>
          <a:p>
            <a:pPr algn="l"/>
            <a:r>
              <a:rPr lang="en-GB" sz="800" dirty="0">
                <a:solidFill>
                  <a:srgbClr val="2A2A28"/>
                </a:solidFill>
                <a:latin typeface="Poppins"/>
                <a:cs typeface="Poppins"/>
              </a:rPr>
              <a:t>HOW TO USE THIS
Fill in the “Your startup” block below, then paste the whole thing, the filled block plus everything under “The prompt”, into Claude or your AI tool of choice. The more you put in the block, the sharper the output. If you only have an idea and nothing built yet, that’s fine: fill what you can and write “unknown” for the rest. Anything left blank, the model should infer cautiously and flag as an assumption.
</a:t>
            </a:r>
            <a:r>
              <a:rPr lang="en-GB" sz="800" b="1" dirty="0">
                <a:solidFill>
                  <a:srgbClr val="D97757"/>
                </a:solidFill>
                <a:latin typeface="Poppins"/>
                <a:cs typeface="Poppins"/>
              </a:rPr>
              <a:t>YOUR STARTUP (fill this in)</a:t>
            </a:r>
            <a:r>
              <a:rPr lang="en-GB" sz="800" dirty="0">
                <a:solidFill>
                  <a:srgbClr val="D97757"/>
                </a:solidFill>
                <a:latin typeface="Poppins"/>
                <a:cs typeface="Poppins"/>
              </a:rPr>
              <a:t>
Startup name:
Website (optional):
What it does (1–2 plain sentences, no jargon):
The problem you’re solving:
Who it’s for (target customer or user):
Current stage (idea / prototype / beta / launched / revenue):
Primary market or geography (optional):
Anything else (competitors, traction, a deadline):</a:t>
            </a:r>
            <a:r>
              <a:rPr lang="en-GB" sz="800" dirty="0">
                <a:solidFill>
                  <a:srgbClr val="2A2A28"/>
                </a:solidFill>
                <a:latin typeface="Poppins"/>
                <a:cs typeface="Poppins"/>
              </a:rPr>
              <a:t>
THE PROMPT (paste from here down, with the block above)
You are acting as a senior startup researcher and strategist. Work critically, creatively and analytically to validate and shape the startup described in the “Your startup” block into a high-impact, scalable concept.
Read the block as your only brief. If a URL is provided, review it. Treat every field as input to interrogate, not accept. Where a field is blank or “unknown”, make a reasonable assumption, state it, and proceed. Don’t ask follow-up questions; produce all deliverables in one pass.
YOUR MISSION
Analyse, validate and distil this idea into a research-backed set of documents. Interrogate the assumptions, research the current state of the problem, find statistical evidence, and keep every output critically reasoned and concise. Focus only on problem definition, validation and value-proposition clarity, not roadmap, tech, fundraising, hiring or go-to-market.
WHAT YOU MUST DO
1. Research the core issue using public data, reports, news, academic and government statistics. Prefer recent sources and cite them. Use 50 sources.
2. Identify the root cause. Design and name your own root-cause method, explain it in 2–3 lines, then apply it.
3. Validate the problem and opportunity with recent, quantifiable metrics (size, frequency, cost, growth, who is affected).
4. Write a clear, non-generic problem statement of 1–2 lines, grounded in real data.
5. Craft a concise value proposition: what is done, for whom, and the specific benefit.
6. Define the unique selling point, naming the closest real alternatives.
7. Write a compelling elevator pitch of no more than 5 sentences, for investors.
8. Quantify market potential: user interest, early adopters, beneficiaries and market size, with a TAM / SAM / SOM breakdown and the numbers behind each.
RULES FOR EVERY OUTPUT
Ground each document in evidence with references (link or name the source + year). Avoid generalisations, filler and unverifiable claims. State assumptions plainly when data is missing. Keep each document as short as it can be. If evidence is thin or contradicts the idea, say so.
DELIVERABLES (separate .md files, in order)
Problem_Statement.md · Value_Proposition.md · Unique_Selling_Point.md · Elevator_Pitch.md · Idea_Validation.md · Core_Research.md</a:t>
            </a:r>
            <a:endParaRPr lang="en-IE" sz="800" dirty="0">
              <a:solidFill>
                <a:srgbClr val="2A2A28"/>
              </a:solidFill>
              <a:latin typeface="Poppins"/>
              <a:cs typeface="Poppins"/>
            </a:endParaRPr>
          </a:p>
        </p:txBody>
      </p:sp>
    </p:spTree>
    <p:extLst>
      <p:ext uri="{BB962C8B-B14F-4D97-AF65-F5344CB8AC3E}">
        <p14:creationId xmlns:p14="http://schemas.microsoft.com/office/powerpoint/2010/main" val="503480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AF9F5">
            <a:alpha val="100000"/>
          </a:srgbClr>
        </a:solid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ACFB6852-4F25-40ED-820D-73897984B4EA}"/>
              </a:ext>
            </a:extLst>
          </p:cNvPr>
          <p:cNvSpPr/>
          <p:nvPr/>
        </p:nvSpPr>
        <p:spPr>
          <a:xfrm>
            <a:off x="4368800" y="965200"/>
            <a:ext cx="7213600" cy="5486400"/>
          </a:xfrm>
          <a:prstGeom prst="roundRect">
            <a:avLst/>
          </a:prstGeom>
          <a:solidFill>
            <a:srgbClr val="FFFFFF"/>
          </a:solidFill>
          <a:ln w="12700" cap="flat" cmpd="sng" algn="ctr">
            <a:solidFill>
              <a:srgbClr val="E3E1D8"/>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 name="Rectangle: Rounded Corners 1">
            <a:extLst>
              <a:ext uri="{FF2B5EF4-FFF2-40B4-BE49-F238E27FC236}">
                <a16:creationId xmlns:a16="http://schemas.microsoft.com/office/drawing/2014/main" id="{CA2C630B-D0B3-468B-B155-E3B80AFE1E81}"/>
              </a:ext>
            </a:extLst>
          </p:cNvPr>
          <p:cNvSpPr/>
          <p:nvPr/>
        </p:nvSpPr>
        <p:spPr>
          <a:xfrm>
            <a:off x="609600" y="508000"/>
            <a:ext cx="2387600" cy="393700"/>
          </a:xfrm>
          <a:prstGeom prst="roundRect">
            <a:avLst/>
          </a:prstGeom>
          <a:solidFill>
            <a:srgbClr val="62998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rtlCol="0" anchor="ctr" anchorCtr="0">
            <a:noAutofit/>
          </a:bodyPr>
          <a:lstStyle/>
          <a:p>
            <a:pPr algn="l"/>
            <a:r>
              <a:rPr lang="en-IE" sz="1100" b="1">
                <a:solidFill>
                  <a:srgbClr val="FFFFFF"/>
                </a:solidFill>
                <a:latin typeface="Poppins SemiBold"/>
                <a:cs typeface="Poppins SemiBold"/>
              </a:rPr>
              <a:t>PROMPT · STEP 2</a:t>
            </a:r>
          </a:p>
        </p:txBody>
      </p:sp>
      <p:sp>
        <p:nvSpPr>
          <p:cNvPr id="3" name="TextBox 2">
            <a:extLst>
              <a:ext uri="{FF2B5EF4-FFF2-40B4-BE49-F238E27FC236}">
                <a16:creationId xmlns:a16="http://schemas.microsoft.com/office/drawing/2014/main" id="{03FE95D9-A00C-46F1-ACE0-DCAD72CF4944}"/>
              </a:ext>
            </a:extLst>
          </p:cNvPr>
          <p:cNvSpPr txBox="1"/>
          <p:nvPr/>
        </p:nvSpPr>
        <p:spPr>
          <a:xfrm>
            <a:off x="609600" y="965200"/>
            <a:ext cx="3759200" cy="1143000"/>
          </a:xfrm>
          <a:prstGeom prst="rect">
            <a:avLst/>
          </a:prstGeom>
          <a:noFill/>
        </p:spPr>
        <p:txBody>
          <a:bodyPr vertOverflow="overflow" vert="horz" wrap="square" rtlCol="0" anchor="t" anchorCtr="0">
            <a:spAutoFit/>
          </a:bodyPr>
          <a:lstStyle/>
          <a:p>
            <a:pPr algn="l"/>
            <a:r>
              <a:rPr lang="en-IE" sz="2600" b="1">
                <a:solidFill>
                  <a:srgbClr val="141413"/>
                </a:solidFill>
                <a:latin typeface="Poppins SemiBold"/>
                <a:cs typeface="Poppins SemiBold"/>
              </a:rPr>
              <a:t>Personas &amp; competitive analysis</a:t>
            </a:r>
          </a:p>
        </p:txBody>
      </p:sp>
      <p:sp>
        <p:nvSpPr>
          <p:cNvPr id="4" name="TextBox 3">
            <a:extLst>
              <a:ext uri="{FF2B5EF4-FFF2-40B4-BE49-F238E27FC236}">
                <a16:creationId xmlns:a16="http://schemas.microsoft.com/office/drawing/2014/main" id="{B9BDF0D1-8DB2-4072-89BB-4706C6FC27D5}"/>
              </a:ext>
            </a:extLst>
          </p:cNvPr>
          <p:cNvSpPr txBox="1"/>
          <p:nvPr/>
        </p:nvSpPr>
        <p:spPr>
          <a:xfrm>
            <a:off x="609600" y="2184400"/>
            <a:ext cx="3759200" cy="685800"/>
          </a:xfrm>
          <a:prstGeom prst="rect">
            <a:avLst/>
          </a:prstGeom>
          <a:noFill/>
        </p:spPr>
        <p:txBody>
          <a:bodyPr vertOverflow="overflow" vert="horz" wrap="square" rtlCol="0" anchor="t" anchorCtr="0">
            <a:spAutoFit/>
          </a:bodyPr>
          <a:lstStyle/>
          <a:p>
            <a:pPr algn="l"/>
            <a:r>
              <a:rPr lang="en-GB" sz="1400">
                <a:solidFill>
                  <a:srgbClr val="73726C"/>
                </a:solidFill>
                <a:latin typeface="Poppins"/>
                <a:cs typeface="Poppins"/>
              </a:rPr>
              <a:t>Step 2, turn your step-1 files into customer personas and a competitive landscape.</a:t>
            </a:r>
            <a:endParaRPr lang="en-IE" sz="1400">
              <a:solidFill>
                <a:srgbClr val="73726C"/>
              </a:solidFill>
              <a:latin typeface="Poppins"/>
              <a:cs typeface="Poppins"/>
            </a:endParaRPr>
          </a:p>
        </p:txBody>
      </p:sp>
      <p:sp>
        <p:nvSpPr>
          <p:cNvPr id="5" name="TextBox 4">
            <a:extLst>
              <a:ext uri="{FF2B5EF4-FFF2-40B4-BE49-F238E27FC236}">
                <a16:creationId xmlns:a16="http://schemas.microsoft.com/office/drawing/2014/main" id="{49EAA9FE-EB8F-4757-808C-56E02A96B1B9}"/>
              </a:ext>
            </a:extLst>
          </p:cNvPr>
          <p:cNvSpPr txBox="1"/>
          <p:nvPr/>
        </p:nvSpPr>
        <p:spPr>
          <a:xfrm>
            <a:off x="609600" y="3022600"/>
            <a:ext cx="3759200" cy="228600"/>
          </a:xfrm>
          <a:prstGeom prst="rect">
            <a:avLst/>
          </a:prstGeom>
          <a:noFill/>
        </p:spPr>
        <p:txBody>
          <a:bodyPr vertOverflow="overflow" vert="horz" wrap="square" rtlCol="0" anchor="t" anchorCtr="0">
            <a:spAutoFit/>
          </a:bodyPr>
          <a:lstStyle/>
          <a:p>
            <a:pPr algn="l"/>
            <a:r>
              <a:rPr lang="en-IE" sz="1200" b="1">
                <a:solidFill>
                  <a:srgbClr val="629987"/>
                </a:solidFill>
                <a:latin typeface="Poppins SemiBold"/>
                <a:cs typeface="Poppins SemiBold"/>
              </a:rPr>
              <a:t>HOW TO USE</a:t>
            </a:r>
          </a:p>
        </p:txBody>
      </p:sp>
      <p:sp>
        <p:nvSpPr>
          <p:cNvPr id="6" name="TextBox 5">
            <a:extLst>
              <a:ext uri="{FF2B5EF4-FFF2-40B4-BE49-F238E27FC236}">
                <a16:creationId xmlns:a16="http://schemas.microsoft.com/office/drawing/2014/main" id="{338B2ED1-5037-458A-9549-161343E0DB93}"/>
              </a:ext>
            </a:extLst>
          </p:cNvPr>
          <p:cNvSpPr txBox="1"/>
          <p:nvPr/>
        </p:nvSpPr>
        <p:spPr>
          <a:xfrm>
            <a:off x="609600" y="3276600"/>
            <a:ext cx="3759200" cy="711200"/>
          </a:xfrm>
          <a:prstGeom prst="rect">
            <a:avLst/>
          </a:prstGeom>
          <a:noFill/>
        </p:spPr>
        <p:txBody>
          <a:bodyPr vertOverflow="overflow" vert="horz" wrap="square" rtlCol="0" anchor="t" anchorCtr="0">
            <a:spAutoFit/>
          </a:bodyPr>
          <a:lstStyle/>
          <a:p>
            <a:pPr algn="l"/>
            <a:r>
              <a:rPr lang="en-GB" sz="1350">
                <a:solidFill>
                  <a:srgbClr val="141413"/>
                </a:solidFill>
                <a:latin typeface="Poppins"/>
                <a:cs typeface="Poppins"/>
              </a:rPr>
              <a:t>Open a new chat, attach the five files from step 1, then paste this prompt. It reuses them as the brief.</a:t>
            </a:r>
            <a:endParaRPr lang="en-IE" sz="1350">
              <a:solidFill>
                <a:srgbClr val="141413"/>
              </a:solidFill>
              <a:latin typeface="Poppins"/>
              <a:cs typeface="Poppins"/>
            </a:endParaRPr>
          </a:p>
        </p:txBody>
      </p:sp>
      <p:sp>
        <p:nvSpPr>
          <p:cNvPr id="7" name="TextBox 6">
            <a:extLst>
              <a:ext uri="{FF2B5EF4-FFF2-40B4-BE49-F238E27FC236}">
                <a16:creationId xmlns:a16="http://schemas.microsoft.com/office/drawing/2014/main" id="{F75B8AEB-6921-407F-8BFF-6D501E95CC33}"/>
              </a:ext>
            </a:extLst>
          </p:cNvPr>
          <p:cNvSpPr txBox="1"/>
          <p:nvPr/>
        </p:nvSpPr>
        <p:spPr>
          <a:xfrm>
            <a:off x="609600" y="4140200"/>
            <a:ext cx="3759200" cy="228600"/>
          </a:xfrm>
          <a:prstGeom prst="rect">
            <a:avLst/>
          </a:prstGeom>
          <a:noFill/>
        </p:spPr>
        <p:txBody>
          <a:bodyPr vertOverflow="overflow" vert="horz" wrap="square" rtlCol="0" anchor="t" anchorCtr="0">
            <a:spAutoFit/>
          </a:bodyPr>
          <a:lstStyle/>
          <a:p>
            <a:pPr algn="l"/>
            <a:r>
              <a:rPr lang="en-IE" sz="1200" b="1">
                <a:solidFill>
                  <a:srgbClr val="629987"/>
                </a:solidFill>
                <a:latin typeface="Poppins SemiBold"/>
                <a:cs typeface="Poppins SemiBold"/>
              </a:rPr>
              <a:t>WHAT YOU GET</a:t>
            </a:r>
          </a:p>
        </p:txBody>
      </p:sp>
      <p:sp>
        <p:nvSpPr>
          <p:cNvPr id="8" name="TextBox 7">
            <a:extLst>
              <a:ext uri="{FF2B5EF4-FFF2-40B4-BE49-F238E27FC236}">
                <a16:creationId xmlns:a16="http://schemas.microsoft.com/office/drawing/2014/main" id="{37C82A67-EB0D-4D8D-A8D2-3F5360D23BAE}"/>
              </a:ext>
            </a:extLst>
          </p:cNvPr>
          <p:cNvSpPr txBox="1"/>
          <p:nvPr/>
        </p:nvSpPr>
        <p:spPr>
          <a:xfrm>
            <a:off x="609600" y="4419600"/>
            <a:ext cx="3759200" cy="1651000"/>
          </a:xfrm>
          <a:prstGeom prst="rect">
            <a:avLst/>
          </a:prstGeom>
          <a:noFill/>
        </p:spPr>
        <p:txBody>
          <a:bodyPr vertOverflow="overflow" vert="horz" wrap="square" rtlCol="0" anchor="t" anchorCtr="0">
            <a:spAutoFit/>
          </a:bodyPr>
          <a:lstStyle/>
          <a:p>
            <a:pPr algn="l"/>
            <a:r>
              <a:rPr lang="en-GB" sz="1350">
                <a:solidFill>
                  <a:srgbClr val="141413"/>
                </a:solidFill>
                <a:latin typeface="Poppins"/>
                <a:cs typeface="Poppins"/>
              </a:rPr>
              <a:t>Customer personas, primary + secondary
Key competitors
Feature comparison matrix
Total market size, TAM / SAM / SOM</a:t>
            </a:r>
            <a:endParaRPr lang="en-IE" sz="1350">
              <a:solidFill>
                <a:srgbClr val="141413"/>
              </a:solidFill>
              <a:latin typeface="Poppins"/>
              <a:cs typeface="Poppins"/>
            </a:endParaRPr>
          </a:p>
        </p:txBody>
      </p:sp>
      <p:sp>
        <p:nvSpPr>
          <p:cNvPr id="10" name="URLWatermark">
            <a:extLst>
              <a:ext uri="{FF2B5EF4-FFF2-40B4-BE49-F238E27FC236}">
                <a16:creationId xmlns:a16="http://schemas.microsoft.com/office/drawing/2014/main" id="{4FF3196E-E010-4C21-AC06-23AE9326B823}"/>
              </a:ext>
            </a:extLst>
          </p:cNvPr>
          <p:cNvSpPr txBox="1"/>
          <p:nvPr/>
        </p:nvSpPr>
        <p:spPr>
          <a:xfrm>
            <a:off x="9359900" y="254000"/>
            <a:ext cx="5130800" cy="279400"/>
          </a:xfrm>
          <a:prstGeom prst="rect">
            <a:avLst/>
          </a:prstGeom>
          <a:noFill/>
        </p:spPr>
        <p:txBody>
          <a:bodyPr vertOverflow="overflow" vert="horz" wrap="none" rtlCol="0" anchor="t" anchorCtr="0">
            <a:noAutofit/>
          </a:bodyPr>
          <a:lstStyle/>
          <a:p>
            <a:pPr algn="l"/>
            <a:r>
              <a:rPr lang="en-IE" sz="1300" b="1">
                <a:solidFill>
                  <a:srgbClr val="73726C"/>
                </a:solidFill>
                <a:latin typeface="Poppins"/>
                <a:cs typeface="Poppins"/>
              </a:rPr>
              <a:t>https://kevin.echofold.ai</a:t>
            </a:r>
          </a:p>
        </p:txBody>
      </p:sp>
      <p:sp>
        <p:nvSpPr>
          <p:cNvPr id="11" name="PromptBody">
            <a:extLst>
              <a:ext uri="{FF2B5EF4-FFF2-40B4-BE49-F238E27FC236}">
                <a16:creationId xmlns:a16="http://schemas.microsoft.com/office/drawing/2014/main" id="{64E5E06D-813D-46F4-A924-96C3EB8B8BE6}"/>
              </a:ext>
            </a:extLst>
          </p:cNvPr>
          <p:cNvSpPr txBox="1"/>
          <p:nvPr/>
        </p:nvSpPr>
        <p:spPr>
          <a:xfrm>
            <a:off x="4648200" y="1168400"/>
            <a:ext cx="6629400" cy="4318000"/>
          </a:xfrm>
          <a:prstGeom prst="rect">
            <a:avLst/>
          </a:prstGeom>
          <a:noFill/>
        </p:spPr>
        <p:txBody>
          <a:bodyPr vertOverflow="overflow" vert="horz" wrap="square" numCol="2" spcCol="180000" rtlCol="0" anchor="t" anchorCtr="0">
            <a:noAutofit/>
          </a:bodyPr>
          <a:lstStyle/>
          <a:p>
            <a:pPr algn="l"/>
            <a:r>
              <a:rPr lang="en-GB" sz="900" dirty="0">
                <a:solidFill>
                  <a:srgbClr val="2A2A28"/>
                </a:solidFill>
                <a:latin typeface="Poppins"/>
                <a:cs typeface="Poppins"/>
              </a:rPr>
              <a:t>HOW TO USE THIS
This is step two. Take the Markdown files from step one (problem statement, value proposition, USP, elevator pitch, idea validation), open a new chat, and attach or paste them all. Then paste the prompt below, the model uses those files as its brief, so you don’t re-type anything.
THE PROMPT (paste from here down, with the step-1 files attached)
You are acting as a senior startup researcher and strategist. I’ve attached the documents from the previous step. Review them thoroughly and treat them as your brief. Don’t ask follow-up questions; deliver in one pass. Where data is missing, make a reasonable assumption, state it, and proceed. Cite all public sources (link or name + year).
</a:t>
            </a:r>
            <a:r>
              <a:rPr lang="en-GB" sz="900" b="1" dirty="0">
                <a:solidFill>
                  <a:srgbClr val="D97757"/>
                </a:solidFill>
                <a:latin typeface="Poppins"/>
                <a:cs typeface="Poppins"/>
              </a:rPr>
              <a:t>PART A: CUSTOMER PERSONAS</a:t>
            </a:r>
            <a:r>
              <a:rPr lang="en-GB" sz="900" dirty="0">
                <a:solidFill>
                  <a:srgbClr val="2A2A28"/>
                </a:solidFill>
                <a:latin typeface="Poppins"/>
                <a:cs typeface="Poppins"/>
              </a:rPr>
              <a:t>
Use validated research methods (surveys, industry reports, behavioural insights, segmentation data) to identify the two most strategic segments, then build one primary and one secondary persona, specific and evidence-informed, not generic archetypes.
For each persona include:
Name (fictional, realistic, locale-appropriate)
General location (country and region)
Image: a realistic portrait, or a detailed photorealistic image prompt
Demographics (age, gender, income, occupation, education)
Goals and needs
Pain points and challenges
Motivations
Communication preferences (email, WhatsApp, video, in person)
Psychographics (tastes, interests, values, lifestyle)
Technology comfort level
</a:t>
            </a:r>
            <a:r>
              <a:rPr lang="en-GB" sz="900" b="1" dirty="0">
                <a:solidFill>
                  <a:srgbClr val="D97757"/>
                </a:solidFill>
                <a:latin typeface="Poppins"/>
                <a:cs typeface="Poppins"/>
              </a:rPr>
              <a:t>PART B: COMPETITIVE MARKET ANALYSIS</a:t>
            </a:r>
            <a:r>
              <a:rPr lang="en-GB" sz="900" dirty="0">
                <a:solidFill>
                  <a:srgbClr val="2A2A28"/>
                </a:solidFill>
                <a:latin typeface="Poppins"/>
                <a:cs typeface="Poppins"/>
              </a:rPr>
              <a:t>
Run a comprehensive competitive analysis for this solution in your market, the top three direct competitors, with actionable positioning insights.
1. Context: use the offering, positioning and value drivers from the attached files.
2. Competitor identification: the three leading competitors in the same niche.
3. Competitor intelligence (public): company overview (HQ, founding, funding, ownership); size &amp; financials (headcount, revenue, filings); leadership; products, services and pricing.
4. Feature comparison matrix: a side-by-side table of their features vs ours, strengths, gaps and differentiators, mapped to customer pain points.
5. Market sizing: estimate TAM, SAM and SOM for this category in your market, definitions, assumptions, sources and methodology, with a table and a simple funnel diagram.
STYLE &amp; TONE
Professional, data-driven, succinct. Use tables, bullets and visuals. Keep each document as short as it can be. Cite all public sources.
DELIVERABLES (separate .md files, exact filenames)
Customer_Personas.md · Key_Competitors.md · Feature_Comparison.md · Total_Market_Size.md</a:t>
            </a:r>
            <a:endParaRPr lang="en-IE" sz="900" dirty="0">
              <a:solidFill>
                <a:srgbClr val="2A2A28"/>
              </a:solidFill>
              <a:latin typeface="Poppins"/>
              <a:cs typeface="Poppins"/>
            </a:endParaRPr>
          </a:p>
        </p:txBody>
      </p:sp>
    </p:spTree>
    <p:extLst>
      <p:ext uri="{BB962C8B-B14F-4D97-AF65-F5344CB8AC3E}">
        <p14:creationId xmlns:p14="http://schemas.microsoft.com/office/powerpoint/2010/main" val="1446528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AF9F5">
            <a:alpha val="100000"/>
          </a:srgbClr>
        </a:solid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9EE9FB20-AE56-4B81-9FBB-BD856F1DBF83}"/>
              </a:ext>
            </a:extLst>
          </p:cNvPr>
          <p:cNvSpPr/>
          <p:nvPr/>
        </p:nvSpPr>
        <p:spPr>
          <a:xfrm>
            <a:off x="4368800" y="965200"/>
            <a:ext cx="7213600" cy="5486400"/>
          </a:xfrm>
          <a:prstGeom prst="roundRect">
            <a:avLst/>
          </a:prstGeom>
          <a:solidFill>
            <a:srgbClr val="FFFFFF"/>
          </a:solidFill>
          <a:ln w="12700" cap="flat" cmpd="sng" algn="ctr">
            <a:solidFill>
              <a:srgbClr val="E3E1D8"/>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 name="Rectangle: Rounded Corners 1">
            <a:extLst>
              <a:ext uri="{FF2B5EF4-FFF2-40B4-BE49-F238E27FC236}">
                <a16:creationId xmlns:a16="http://schemas.microsoft.com/office/drawing/2014/main" id="{9C3D7F87-E26E-4FDE-B44B-5C8DBB9823D7}"/>
              </a:ext>
            </a:extLst>
          </p:cNvPr>
          <p:cNvSpPr/>
          <p:nvPr/>
        </p:nvSpPr>
        <p:spPr>
          <a:xfrm>
            <a:off x="609600" y="508000"/>
            <a:ext cx="2387600" cy="393700"/>
          </a:xfrm>
          <a:prstGeom prst="roundRect">
            <a:avLst/>
          </a:prstGeom>
          <a:solidFill>
            <a:srgbClr val="62998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rtlCol="0" anchor="ctr" anchorCtr="0">
            <a:noAutofit/>
          </a:bodyPr>
          <a:lstStyle/>
          <a:p>
            <a:pPr algn="l"/>
            <a:r>
              <a:rPr lang="en-IE" sz="1100" b="1">
                <a:solidFill>
                  <a:srgbClr val="FFFFFF"/>
                </a:solidFill>
                <a:latin typeface="Poppins SemiBold"/>
                <a:cs typeface="Poppins SemiBold"/>
              </a:rPr>
              <a:t>PROMPT · STEP 3</a:t>
            </a:r>
          </a:p>
        </p:txBody>
      </p:sp>
      <p:sp>
        <p:nvSpPr>
          <p:cNvPr id="3" name="TextBox 2">
            <a:extLst>
              <a:ext uri="{FF2B5EF4-FFF2-40B4-BE49-F238E27FC236}">
                <a16:creationId xmlns:a16="http://schemas.microsoft.com/office/drawing/2014/main" id="{42A6D2F3-B062-418A-B997-1076F3267A14}"/>
              </a:ext>
            </a:extLst>
          </p:cNvPr>
          <p:cNvSpPr txBox="1"/>
          <p:nvPr/>
        </p:nvSpPr>
        <p:spPr>
          <a:xfrm>
            <a:off x="609600" y="965200"/>
            <a:ext cx="3759200" cy="1524000"/>
          </a:xfrm>
          <a:prstGeom prst="rect">
            <a:avLst/>
          </a:prstGeom>
          <a:noFill/>
        </p:spPr>
        <p:txBody>
          <a:bodyPr vertOverflow="overflow" vert="horz" wrap="square" rtlCol="0" anchor="t" anchorCtr="0">
            <a:spAutoFit/>
          </a:bodyPr>
          <a:lstStyle/>
          <a:p>
            <a:pPr algn="l"/>
            <a:r>
              <a:rPr lang="en-IE" sz="2600" b="1">
                <a:solidFill>
                  <a:srgbClr val="141413"/>
                </a:solidFill>
                <a:latin typeface="Poppins SemiBold"/>
                <a:cs typeface="Poppins SemiBold"/>
              </a:rPr>
              <a:t>Business model &amp; go-to-market</a:t>
            </a:r>
          </a:p>
        </p:txBody>
      </p:sp>
      <p:sp>
        <p:nvSpPr>
          <p:cNvPr id="4" name="TextBox 3">
            <a:extLst>
              <a:ext uri="{FF2B5EF4-FFF2-40B4-BE49-F238E27FC236}">
                <a16:creationId xmlns:a16="http://schemas.microsoft.com/office/drawing/2014/main" id="{E3A2382A-831F-478A-8103-39AE3C876952}"/>
              </a:ext>
            </a:extLst>
          </p:cNvPr>
          <p:cNvSpPr txBox="1"/>
          <p:nvPr/>
        </p:nvSpPr>
        <p:spPr>
          <a:xfrm>
            <a:off x="609600" y="2489200"/>
            <a:ext cx="3759200" cy="685800"/>
          </a:xfrm>
          <a:prstGeom prst="rect">
            <a:avLst/>
          </a:prstGeom>
          <a:noFill/>
        </p:spPr>
        <p:txBody>
          <a:bodyPr vertOverflow="overflow" vert="horz" wrap="square" rtlCol="0" anchor="t" anchorCtr="0">
            <a:spAutoFit/>
          </a:bodyPr>
          <a:lstStyle/>
          <a:p>
            <a:pPr algn="l"/>
            <a:r>
              <a:rPr lang="en-GB" sz="1400">
                <a:solidFill>
                  <a:srgbClr val="73726C"/>
                </a:solidFill>
                <a:latin typeface="Poppins"/>
                <a:cs typeface="Poppins"/>
              </a:rPr>
              <a:t>Step 3, turn everything so far into a business model, pricing and a launch plan.</a:t>
            </a:r>
            <a:endParaRPr lang="en-IE" sz="1400">
              <a:solidFill>
                <a:srgbClr val="73726C"/>
              </a:solidFill>
              <a:latin typeface="Poppins"/>
              <a:cs typeface="Poppins"/>
            </a:endParaRPr>
          </a:p>
        </p:txBody>
      </p:sp>
      <p:sp>
        <p:nvSpPr>
          <p:cNvPr id="5" name="TextBox 4">
            <a:extLst>
              <a:ext uri="{FF2B5EF4-FFF2-40B4-BE49-F238E27FC236}">
                <a16:creationId xmlns:a16="http://schemas.microsoft.com/office/drawing/2014/main" id="{E4C80ADB-F82C-406A-A42A-E8FDE4D991B2}"/>
              </a:ext>
            </a:extLst>
          </p:cNvPr>
          <p:cNvSpPr txBox="1"/>
          <p:nvPr/>
        </p:nvSpPr>
        <p:spPr>
          <a:xfrm>
            <a:off x="609600" y="3276600"/>
            <a:ext cx="3759200" cy="228600"/>
          </a:xfrm>
          <a:prstGeom prst="rect">
            <a:avLst/>
          </a:prstGeom>
          <a:noFill/>
        </p:spPr>
        <p:txBody>
          <a:bodyPr vertOverflow="overflow" vert="horz" wrap="square" rtlCol="0" anchor="t" anchorCtr="0">
            <a:spAutoFit/>
          </a:bodyPr>
          <a:lstStyle/>
          <a:p>
            <a:pPr algn="l"/>
            <a:r>
              <a:rPr lang="en-IE" sz="1200" b="1">
                <a:solidFill>
                  <a:srgbClr val="629987"/>
                </a:solidFill>
                <a:latin typeface="Poppins SemiBold"/>
                <a:cs typeface="Poppins SemiBold"/>
              </a:rPr>
              <a:t>HOW TO USE</a:t>
            </a:r>
          </a:p>
        </p:txBody>
      </p:sp>
      <p:sp>
        <p:nvSpPr>
          <p:cNvPr id="6" name="TextBox 5">
            <a:extLst>
              <a:ext uri="{FF2B5EF4-FFF2-40B4-BE49-F238E27FC236}">
                <a16:creationId xmlns:a16="http://schemas.microsoft.com/office/drawing/2014/main" id="{31BF7DF0-FCCC-4229-92AB-4329A6CA8C20}"/>
              </a:ext>
            </a:extLst>
          </p:cNvPr>
          <p:cNvSpPr txBox="1"/>
          <p:nvPr/>
        </p:nvSpPr>
        <p:spPr>
          <a:xfrm>
            <a:off x="609600" y="3530600"/>
            <a:ext cx="3759200" cy="685800"/>
          </a:xfrm>
          <a:prstGeom prst="rect">
            <a:avLst/>
          </a:prstGeom>
          <a:noFill/>
        </p:spPr>
        <p:txBody>
          <a:bodyPr vertOverflow="overflow" vert="horz" wrap="square" rtlCol="0" anchor="t" anchorCtr="0">
            <a:spAutoFit/>
          </a:bodyPr>
          <a:lstStyle/>
          <a:p>
            <a:pPr algn="l"/>
            <a:r>
              <a:rPr lang="en-GB" sz="1350">
                <a:solidFill>
                  <a:srgbClr val="141413"/>
                </a:solidFill>
                <a:latin typeface="Poppins"/>
                <a:cs typeface="Poppins"/>
              </a:rPr>
              <a:t>Open a new chat, attach all the files from steps 1 and 2, then paste this prompt.</a:t>
            </a:r>
            <a:endParaRPr lang="en-IE" sz="1350">
              <a:solidFill>
                <a:srgbClr val="141413"/>
              </a:solidFill>
              <a:latin typeface="Poppins"/>
              <a:cs typeface="Poppins"/>
            </a:endParaRPr>
          </a:p>
        </p:txBody>
      </p:sp>
      <p:sp>
        <p:nvSpPr>
          <p:cNvPr id="7" name="TextBox 6">
            <a:extLst>
              <a:ext uri="{FF2B5EF4-FFF2-40B4-BE49-F238E27FC236}">
                <a16:creationId xmlns:a16="http://schemas.microsoft.com/office/drawing/2014/main" id="{9D4A3BD8-D034-4EB5-9485-E8B32A7D2304}"/>
              </a:ext>
            </a:extLst>
          </p:cNvPr>
          <p:cNvSpPr txBox="1"/>
          <p:nvPr/>
        </p:nvSpPr>
        <p:spPr>
          <a:xfrm>
            <a:off x="609600" y="4368800"/>
            <a:ext cx="3759200" cy="228600"/>
          </a:xfrm>
          <a:prstGeom prst="rect">
            <a:avLst/>
          </a:prstGeom>
          <a:noFill/>
        </p:spPr>
        <p:txBody>
          <a:bodyPr vertOverflow="overflow" vert="horz" wrap="square" rtlCol="0" anchor="t" anchorCtr="0">
            <a:spAutoFit/>
          </a:bodyPr>
          <a:lstStyle/>
          <a:p>
            <a:pPr algn="l"/>
            <a:r>
              <a:rPr lang="en-IE" sz="1200" b="1">
                <a:solidFill>
                  <a:srgbClr val="629987"/>
                </a:solidFill>
                <a:latin typeface="Poppins SemiBold"/>
                <a:cs typeface="Poppins SemiBold"/>
              </a:rPr>
              <a:t>WHAT YOU GET</a:t>
            </a:r>
          </a:p>
        </p:txBody>
      </p:sp>
      <p:sp>
        <p:nvSpPr>
          <p:cNvPr id="8" name="TextBox 7">
            <a:extLst>
              <a:ext uri="{FF2B5EF4-FFF2-40B4-BE49-F238E27FC236}">
                <a16:creationId xmlns:a16="http://schemas.microsoft.com/office/drawing/2014/main" id="{2F31A790-59C7-40BA-8773-990D393C69F3}"/>
              </a:ext>
            </a:extLst>
          </p:cNvPr>
          <p:cNvSpPr txBox="1"/>
          <p:nvPr/>
        </p:nvSpPr>
        <p:spPr>
          <a:xfrm>
            <a:off x="609600" y="4648200"/>
            <a:ext cx="3759200" cy="1752600"/>
          </a:xfrm>
          <a:prstGeom prst="rect">
            <a:avLst/>
          </a:prstGeom>
          <a:noFill/>
        </p:spPr>
        <p:txBody>
          <a:bodyPr vertOverflow="overflow" vert="horz" wrap="square" rtlCol="0" anchor="t" anchorCtr="0">
            <a:spAutoFit/>
          </a:bodyPr>
          <a:lstStyle/>
          <a:p>
            <a:pPr algn="l"/>
            <a:r>
              <a:rPr lang="en-GB" sz="1350">
                <a:solidFill>
                  <a:srgbClr val="141413"/>
                </a:solidFill>
                <a:latin typeface="Poppins"/>
                <a:cs typeface="Poppins"/>
              </a:rPr>
              <a:t>Business model, 5 models ranked + pricing
Business Model Canvas
Stakeholder summary
Go-to-market strategy
Marketing draft, ad + email</a:t>
            </a:r>
            <a:endParaRPr lang="en-IE" sz="1350">
              <a:solidFill>
                <a:srgbClr val="141413"/>
              </a:solidFill>
              <a:latin typeface="Poppins"/>
              <a:cs typeface="Poppins"/>
            </a:endParaRPr>
          </a:p>
        </p:txBody>
      </p:sp>
      <p:sp>
        <p:nvSpPr>
          <p:cNvPr id="10" name="URLWatermark">
            <a:extLst>
              <a:ext uri="{FF2B5EF4-FFF2-40B4-BE49-F238E27FC236}">
                <a16:creationId xmlns:a16="http://schemas.microsoft.com/office/drawing/2014/main" id="{F2ABD530-DC47-46C8-B76B-812C6B137784}"/>
              </a:ext>
            </a:extLst>
          </p:cNvPr>
          <p:cNvSpPr txBox="1"/>
          <p:nvPr/>
        </p:nvSpPr>
        <p:spPr>
          <a:xfrm>
            <a:off x="9359900" y="254000"/>
            <a:ext cx="5130800" cy="279400"/>
          </a:xfrm>
          <a:prstGeom prst="rect">
            <a:avLst/>
          </a:prstGeom>
          <a:noFill/>
        </p:spPr>
        <p:txBody>
          <a:bodyPr vertOverflow="overflow" vert="horz" wrap="none" rtlCol="0" anchor="t" anchorCtr="0">
            <a:noAutofit/>
          </a:bodyPr>
          <a:lstStyle/>
          <a:p>
            <a:pPr algn="l"/>
            <a:r>
              <a:rPr lang="en-IE" sz="1300" b="1">
                <a:solidFill>
                  <a:srgbClr val="73726C"/>
                </a:solidFill>
                <a:latin typeface="Poppins"/>
                <a:cs typeface="Poppins"/>
              </a:rPr>
              <a:t>https://kevin.echofold.ai</a:t>
            </a:r>
          </a:p>
        </p:txBody>
      </p:sp>
      <p:sp>
        <p:nvSpPr>
          <p:cNvPr id="11" name="PromptBody">
            <a:extLst>
              <a:ext uri="{FF2B5EF4-FFF2-40B4-BE49-F238E27FC236}">
                <a16:creationId xmlns:a16="http://schemas.microsoft.com/office/drawing/2014/main" id="{41F8C7E6-6BF9-4090-9C2D-BBF7D5A7CC1D}"/>
              </a:ext>
            </a:extLst>
          </p:cNvPr>
          <p:cNvSpPr txBox="1"/>
          <p:nvPr/>
        </p:nvSpPr>
        <p:spPr>
          <a:xfrm>
            <a:off x="4648200" y="1168400"/>
            <a:ext cx="6629400" cy="4318000"/>
          </a:xfrm>
          <a:prstGeom prst="rect">
            <a:avLst/>
          </a:prstGeom>
          <a:noFill/>
        </p:spPr>
        <p:txBody>
          <a:bodyPr vertOverflow="overflow" vert="horz" wrap="square" numCol="2" spcCol="180000" rtlCol="0" anchor="t" anchorCtr="0">
            <a:noAutofit/>
          </a:bodyPr>
          <a:lstStyle/>
          <a:p>
            <a:pPr algn="l"/>
            <a:r>
              <a:rPr lang="en-GB" sz="900" dirty="0">
                <a:solidFill>
                  <a:srgbClr val="2A2A28"/>
                </a:solidFill>
                <a:latin typeface="Poppins"/>
                <a:cs typeface="Poppins"/>
              </a:rPr>
              <a:t>HOW TO USE THIS
This is step three. Take the Markdown files from the earlier prompts (validation, personas, competitors, market size), open a new chat, and attach or paste them. Then paste the prompt below, the model uses those files as its brief.
THE PROMPT (paste from here down, with the earlier files attached)
You are acting as a strategic business analyst and startup growth expert. I’ve attached the documents from the previous steps. Review them and treat them as your brief. Don’t ask follow-up questions; deliver in one pass. State assumptions, use real benchmarks, and cite public sources. Be creative but commercially realistic.
</a:t>
            </a:r>
            <a:r>
              <a:rPr lang="en-GB" sz="900" b="1" dirty="0">
                <a:solidFill>
                  <a:srgbClr val="D97757"/>
                </a:solidFill>
                <a:latin typeface="Poppins"/>
                <a:cs typeface="Poppins"/>
              </a:rPr>
              <a:t>PART A: BUSINESS MODEL</a:t>
            </a:r>
            <a:r>
              <a:rPr lang="en-GB" sz="900" dirty="0">
                <a:solidFill>
                  <a:srgbClr val="2A2A28"/>
                </a:solidFill>
                <a:latin typeface="Poppins"/>
                <a:cs typeface="Poppins"/>
              </a:rPr>
              <a:t>
1. Explore the model types that fit (subscription, transactional, freemium, ad-supported, licensing, marketplace, B2B SaaS, white-label/API, data). Select the 5 most viable.
2. For each of the 5: how it applies, strengths and weaknesses, scalability, revenue predictability, acquisition difficulty, operational complexity. Then rank them most-to-least viable.
3. Top model deep dive: pricing tiers (e.g. Free, Starter, Growth, Pro, Enterprise), features per tier, pricing logic, and upsell/cross-sell.
4. Business Model Canvas: a full canvas for the top model as a table (all nine blocks).
5. Stakeholder summary: the 5 models, the top model and its pricing, a one-page canvas, and why it’s the most scalable, investable option.
</a:t>
            </a:r>
            <a:r>
              <a:rPr lang="en-GB" sz="900" b="1" dirty="0">
                <a:solidFill>
                  <a:srgbClr val="D97757"/>
                </a:solidFill>
                <a:latin typeface="Poppins"/>
                <a:cs typeface="Poppins"/>
              </a:rPr>
              <a:t>PART B: GO-TO-MARKET STRATEGY</a:t>
            </a:r>
            <a:r>
              <a:rPr lang="en-GB" sz="900" dirty="0">
                <a:solidFill>
                  <a:srgbClr val="2A2A28"/>
                </a:solidFill>
                <a:latin typeface="Poppins"/>
                <a:cs typeface="Poppins"/>
              </a:rPr>
              <a:t>
1. Create a GTM strategy: 2–3 acquisition strategies grounded in best practice and current trends, a clear rationale for each, plus launch channels and early-traction tactics.
2. Write two short-form assets: draft ad copy for Meta/Google Ads, and draft email copy for CRM/automation (e.g. Mailchimp, HubSpot).
3. Provide basic visuals for both: generate and embed them, or give a described </a:t>
            </a:r>
            <a:r>
              <a:rPr lang="en-GB" sz="900" dirty="0" err="1">
                <a:solidFill>
                  <a:srgbClr val="2A2A28"/>
                </a:solidFill>
                <a:latin typeface="Poppins"/>
                <a:cs typeface="Poppins"/>
              </a:rPr>
              <a:t>mockup</a:t>
            </a:r>
            <a:r>
              <a:rPr lang="en-GB" sz="900" dirty="0">
                <a:solidFill>
                  <a:srgbClr val="2A2A28"/>
                </a:solidFill>
                <a:latin typeface="Poppins"/>
                <a:cs typeface="Poppins"/>
              </a:rPr>
              <a:t> plus a detailed image prompt.
STYLE &amp; TONE
Professional, clear, concise, action-oriented, investor-ready. Use tables, bullets and visuals where they aid clarity. Keep each document as short as it can be.
DELIVERABLES (separate .md files, exact filenames)
Business_Model.md · Business_Model_Canvas.md · Business_Model_Summary.md · Go_To_Market_Strategy.md · Marketing_Draft.md</a:t>
            </a:r>
            <a:endParaRPr lang="en-IE" sz="900" dirty="0">
              <a:solidFill>
                <a:srgbClr val="2A2A28"/>
              </a:solidFill>
              <a:latin typeface="Poppins"/>
              <a:cs typeface="Poppins"/>
            </a:endParaRPr>
          </a:p>
        </p:txBody>
      </p:sp>
    </p:spTree>
    <p:extLst>
      <p:ext uri="{BB962C8B-B14F-4D97-AF65-F5344CB8AC3E}">
        <p14:creationId xmlns:p14="http://schemas.microsoft.com/office/powerpoint/2010/main" val="1803749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AF9F5">
            <a:alpha val="100000"/>
          </a:srgbClr>
        </a:solid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D237BDF4-7E0B-40F0-B507-72C42A1F702C}"/>
              </a:ext>
            </a:extLst>
          </p:cNvPr>
          <p:cNvSpPr/>
          <p:nvPr/>
        </p:nvSpPr>
        <p:spPr>
          <a:xfrm>
            <a:off x="4368800" y="965200"/>
            <a:ext cx="7213600" cy="5486400"/>
          </a:xfrm>
          <a:prstGeom prst="roundRect">
            <a:avLst/>
          </a:prstGeom>
          <a:solidFill>
            <a:srgbClr val="FFFFFF"/>
          </a:solidFill>
          <a:ln w="12700" cap="flat" cmpd="sng" algn="ctr">
            <a:solidFill>
              <a:srgbClr val="E3E1D8"/>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 name="Rectangle: Rounded Corners 1">
            <a:extLst>
              <a:ext uri="{FF2B5EF4-FFF2-40B4-BE49-F238E27FC236}">
                <a16:creationId xmlns:a16="http://schemas.microsoft.com/office/drawing/2014/main" id="{CA4758F9-5AC7-4E49-8D31-A77F54BF43DA}"/>
              </a:ext>
            </a:extLst>
          </p:cNvPr>
          <p:cNvSpPr/>
          <p:nvPr/>
        </p:nvSpPr>
        <p:spPr>
          <a:xfrm>
            <a:off x="609600" y="508000"/>
            <a:ext cx="2387600" cy="393700"/>
          </a:xfrm>
          <a:prstGeom prst="roundRect">
            <a:avLst/>
          </a:prstGeom>
          <a:solidFill>
            <a:srgbClr val="62998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rtlCol="0" anchor="ctr" anchorCtr="0">
            <a:noAutofit/>
          </a:bodyPr>
          <a:lstStyle/>
          <a:p>
            <a:pPr algn="l"/>
            <a:r>
              <a:rPr lang="en-IE" sz="1100" b="1">
                <a:solidFill>
                  <a:srgbClr val="FFFFFF"/>
                </a:solidFill>
                <a:latin typeface="Poppins SemiBold"/>
                <a:cs typeface="Poppins SemiBold"/>
              </a:rPr>
              <a:t>PROMPT · STEP 4</a:t>
            </a:r>
          </a:p>
        </p:txBody>
      </p:sp>
      <p:sp>
        <p:nvSpPr>
          <p:cNvPr id="3" name="TextBox 2">
            <a:extLst>
              <a:ext uri="{FF2B5EF4-FFF2-40B4-BE49-F238E27FC236}">
                <a16:creationId xmlns:a16="http://schemas.microsoft.com/office/drawing/2014/main" id="{E65CF643-066C-45DB-9C8B-38C291AEF201}"/>
              </a:ext>
            </a:extLst>
          </p:cNvPr>
          <p:cNvSpPr txBox="1"/>
          <p:nvPr/>
        </p:nvSpPr>
        <p:spPr>
          <a:xfrm>
            <a:off x="609600" y="965200"/>
            <a:ext cx="3759200" cy="1524000"/>
          </a:xfrm>
          <a:prstGeom prst="rect">
            <a:avLst/>
          </a:prstGeom>
          <a:noFill/>
        </p:spPr>
        <p:txBody>
          <a:bodyPr vertOverflow="overflow" vert="horz" wrap="square" rtlCol="0" anchor="t" anchorCtr="0">
            <a:spAutoFit/>
          </a:bodyPr>
          <a:lstStyle/>
          <a:p>
            <a:pPr algn="l"/>
            <a:r>
              <a:rPr lang="en-IE" sz="2600" b="1">
                <a:solidFill>
                  <a:srgbClr val="141413"/>
                </a:solidFill>
                <a:latin typeface="Poppins SemiBold"/>
                <a:cs typeface="Poppins SemiBold"/>
              </a:rPr>
              <a:t>Financial simulations &amp; projections</a:t>
            </a:r>
          </a:p>
        </p:txBody>
      </p:sp>
      <p:sp>
        <p:nvSpPr>
          <p:cNvPr id="4" name="TextBox 3">
            <a:extLst>
              <a:ext uri="{FF2B5EF4-FFF2-40B4-BE49-F238E27FC236}">
                <a16:creationId xmlns:a16="http://schemas.microsoft.com/office/drawing/2014/main" id="{643FE828-076B-4CB7-8331-51237613E25A}"/>
              </a:ext>
            </a:extLst>
          </p:cNvPr>
          <p:cNvSpPr txBox="1"/>
          <p:nvPr/>
        </p:nvSpPr>
        <p:spPr>
          <a:xfrm>
            <a:off x="609600" y="2489200"/>
            <a:ext cx="3759200" cy="762000"/>
          </a:xfrm>
          <a:prstGeom prst="rect">
            <a:avLst/>
          </a:prstGeom>
          <a:noFill/>
        </p:spPr>
        <p:txBody>
          <a:bodyPr vertOverflow="overflow" vert="horz" wrap="square" rtlCol="0" anchor="t" anchorCtr="0">
            <a:spAutoFit/>
          </a:bodyPr>
          <a:lstStyle/>
          <a:p>
            <a:pPr algn="l"/>
            <a:r>
              <a:rPr lang="en-GB" sz="1400">
                <a:solidFill>
                  <a:srgbClr val="73726C"/>
                </a:solidFill>
                <a:latin typeface="Poppins"/>
                <a:cs typeface="Poppins"/>
              </a:rPr>
              <a:t>Step 4, turn your model and go-to-market into a 5-year revenue, cost and KPI simulation.</a:t>
            </a:r>
            <a:endParaRPr lang="en-IE" sz="1400">
              <a:solidFill>
                <a:srgbClr val="73726C"/>
              </a:solidFill>
              <a:latin typeface="Poppins"/>
              <a:cs typeface="Poppins"/>
            </a:endParaRPr>
          </a:p>
        </p:txBody>
      </p:sp>
      <p:sp>
        <p:nvSpPr>
          <p:cNvPr id="5" name="TextBox 4">
            <a:extLst>
              <a:ext uri="{FF2B5EF4-FFF2-40B4-BE49-F238E27FC236}">
                <a16:creationId xmlns:a16="http://schemas.microsoft.com/office/drawing/2014/main" id="{79F85987-7D93-4BD3-ABFD-1B97F1A5B603}"/>
              </a:ext>
            </a:extLst>
          </p:cNvPr>
          <p:cNvSpPr txBox="1"/>
          <p:nvPr/>
        </p:nvSpPr>
        <p:spPr>
          <a:xfrm>
            <a:off x="609600" y="3327400"/>
            <a:ext cx="3759200" cy="228600"/>
          </a:xfrm>
          <a:prstGeom prst="rect">
            <a:avLst/>
          </a:prstGeom>
          <a:noFill/>
        </p:spPr>
        <p:txBody>
          <a:bodyPr vertOverflow="overflow" vert="horz" wrap="square" rtlCol="0" anchor="t" anchorCtr="0">
            <a:spAutoFit/>
          </a:bodyPr>
          <a:lstStyle/>
          <a:p>
            <a:pPr algn="l"/>
            <a:r>
              <a:rPr lang="en-IE" sz="1200" b="1">
                <a:solidFill>
                  <a:srgbClr val="629987"/>
                </a:solidFill>
                <a:latin typeface="Poppins SemiBold"/>
                <a:cs typeface="Poppins SemiBold"/>
              </a:rPr>
              <a:t>HOW TO USE</a:t>
            </a:r>
          </a:p>
        </p:txBody>
      </p:sp>
      <p:sp>
        <p:nvSpPr>
          <p:cNvPr id="6" name="TextBox 5">
            <a:extLst>
              <a:ext uri="{FF2B5EF4-FFF2-40B4-BE49-F238E27FC236}">
                <a16:creationId xmlns:a16="http://schemas.microsoft.com/office/drawing/2014/main" id="{59C3FC95-3722-492E-B5A5-5DA95FDE4571}"/>
              </a:ext>
            </a:extLst>
          </p:cNvPr>
          <p:cNvSpPr txBox="1"/>
          <p:nvPr/>
        </p:nvSpPr>
        <p:spPr>
          <a:xfrm>
            <a:off x="609600" y="3581400"/>
            <a:ext cx="3759200" cy="762000"/>
          </a:xfrm>
          <a:prstGeom prst="rect">
            <a:avLst/>
          </a:prstGeom>
          <a:noFill/>
        </p:spPr>
        <p:txBody>
          <a:bodyPr vertOverflow="overflow" vert="horz" wrap="square" rtlCol="0" anchor="t" anchorCtr="0">
            <a:spAutoFit/>
          </a:bodyPr>
          <a:lstStyle/>
          <a:p>
            <a:pPr algn="l"/>
            <a:r>
              <a:rPr lang="en-GB" sz="1350">
                <a:solidFill>
                  <a:srgbClr val="141413"/>
                </a:solidFill>
                <a:latin typeface="Poppins"/>
                <a:cs typeface="Poppins"/>
              </a:rPr>
              <a:t>Open a new chat, attach the files from steps 1–3 (especially the business model and GTM), then paste this prompt.</a:t>
            </a:r>
            <a:endParaRPr lang="en-IE" sz="1350">
              <a:solidFill>
                <a:srgbClr val="141413"/>
              </a:solidFill>
              <a:latin typeface="Poppins"/>
              <a:cs typeface="Poppins"/>
            </a:endParaRPr>
          </a:p>
        </p:txBody>
      </p:sp>
      <p:sp>
        <p:nvSpPr>
          <p:cNvPr id="7" name="TextBox 6">
            <a:extLst>
              <a:ext uri="{FF2B5EF4-FFF2-40B4-BE49-F238E27FC236}">
                <a16:creationId xmlns:a16="http://schemas.microsoft.com/office/drawing/2014/main" id="{04A394A6-FA8F-4752-BCF7-4352437C94A2}"/>
              </a:ext>
            </a:extLst>
          </p:cNvPr>
          <p:cNvSpPr txBox="1"/>
          <p:nvPr/>
        </p:nvSpPr>
        <p:spPr>
          <a:xfrm>
            <a:off x="609600" y="4470400"/>
            <a:ext cx="3759200" cy="228600"/>
          </a:xfrm>
          <a:prstGeom prst="rect">
            <a:avLst/>
          </a:prstGeom>
          <a:noFill/>
        </p:spPr>
        <p:txBody>
          <a:bodyPr vertOverflow="overflow" vert="horz" wrap="square" rtlCol="0" anchor="t" anchorCtr="0">
            <a:spAutoFit/>
          </a:bodyPr>
          <a:lstStyle/>
          <a:p>
            <a:pPr algn="l"/>
            <a:r>
              <a:rPr lang="en-IE" sz="1200" b="1">
                <a:solidFill>
                  <a:srgbClr val="629987"/>
                </a:solidFill>
                <a:latin typeface="Poppins SemiBold"/>
                <a:cs typeface="Poppins SemiBold"/>
              </a:rPr>
              <a:t>WHAT YOU GET</a:t>
            </a:r>
          </a:p>
        </p:txBody>
      </p:sp>
      <p:sp>
        <p:nvSpPr>
          <p:cNvPr id="8" name="TextBox 7">
            <a:extLst>
              <a:ext uri="{FF2B5EF4-FFF2-40B4-BE49-F238E27FC236}">
                <a16:creationId xmlns:a16="http://schemas.microsoft.com/office/drawing/2014/main" id="{F6D30D5B-E983-4198-B487-8DC8C7065AE3}"/>
              </a:ext>
            </a:extLst>
          </p:cNvPr>
          <p:cNvSpPr txBox="1"/>
          <p:nvPr/>
        </p:nvSpPr>
        <p:spPr>
          <a:xfrm>
            <a:off x="609600" y="4749800"/>
            <a:ext cx="3759200" cy="1651000"/>
          </a:xfrm>
          <a:prstGeom prst="rect">
            <a:avLst/>
          </a:prstGeom>
          <a:noFill/>
        </p:spPr>
        <p:txBody>
          <a:bodyPr vertOverflow="overflow" vert="horz" wrap="square" rtlCol="0" anchor="t" anchorCtr="0">
            <a:spAutoFit/>
          </a:bodyPr>
          <a:lstStyle/>
          <a:p>
            <a:pPr algn="l"/>
            <a:r>
              <a:rPr lang="en-GB" sz="1350">
                <a:solidFill>
                  <a:srgbClr val="141413"/>
                </a:solidFill>
                <a:latin typeface="Poppins"/>
                <a:cs typeface="Poppins"/>
              </a:rPr>
              <a:t>Simulated revenue model, 60-month signups &amp; revenue
Simulated cost model, 60-month costs by category
Financial projections, KPIs, charts &amp; formulas</a:t>
            </a:r>
            <a:endParaRPr lang="en-IE" sz="1350">
              <a:solidFill>
                <a:srgbClr val="141413"/>
              </a:solidFill>
              <a:latin typeface="Poppins"/>
              <a:cs typeface="Poppins"/>
            </a:endParaRPr>
          </a:p>
        </p:txBody>
      </p:sp>
      <p:sp>
        <p:nvSpPr>
          <p:cNvPr id="10" name="URLWatermark">
            <a:extLst>
              <a:ext uri="{FF2B5EF4-FFF2-40B4-BE49-F238E27FC236}">
                <a16:creationId xmlns:a16="http://schemas.microsoft.com/office/drawing/2014/main" id="{EED1C07D-0685-4696-8BB8-437ED53DAAA9}"/>
              </a:ext>
            </a:extLst>
          </p:cNvPr>
          <p:cNvSpPr txBox="1"/>
          <p:nvPr/>
        </p:nvSpPr>
        <p:spPr>
          <a:xfrm>
            <a:off x="9359900" y="254000"/>
            <a:ext cx="5130800" cy="279400"/>
          </a:xfrm>
          <a:prstGeom prst="rect">
            <a:avLst/>
          </a:prstGeom>
          <a:noFill/>
        </p:spPr>
        <p:txBody>
          <a:bodyPr vertOverflow="overflow" vert="horz" wrap="none" rtlCol="0" anchor="t" anchorCtr="0">
            <a:noAutofit/>
          </a:bodyPr>
          <a:lstStyle/>
          <a:p>
            <a:pPr algn="l"/>
            <a:r>
              <a:rPr lang="en-IE" sz="1300" b="1">
                <a:solidFill>
                  <a:srgbClr val="73726C"/>
                </a:solidFill>
                <a:latin typeface="Poppins"/>
                <a:cs typeface="Poppins"/>
              </a:rPr>
              <a:t>https://kevin.echofold.ai</a:t>
            </a:r>
          </a:p>
        </p:txBody>
      </p:sp>
      <p:sp>
        <p:nvSpPr>
          <p:cNvPr id="11" name="PromptBody">
            <a:extLst>
              <a:ext uri="{FF2B5EF4-FFF2-40B4-BE49-F238E27FC236}">
                <a16:creationId xmlns:a16="http://schemas.microsoft.com/office/drawing/2014/main" id="{874F32BB-9BDE-4C60-AC9D-3B8EEDCE4E86}"/>
              </a:ext>
            </a:extLst>
          </p:cNvPr>
          <p:cNvSpPr txBox="1"/>
          <p:nvPr/>
        </p:nvSpPr>
        <p:spPr>
          <a:xfrm>
            <a:off x="4648200" y="1168400"/>
            <a:ext cx="6629400" cy="4318000"/>
          </a:xfrm>
          <a:prstGeom prst="rect">
            <a:avLst/>
          </a:prstGeom>
          <a:noFill/>
        </p:spPr>
        <p:txBody>
          <a:bodyPr vertOverflow="overflow" vert="horz" wrap="square" numCol="2" spcCol="180000" rtlCol="0" anchor="t" anchorCtr="0">
            <a:noAutofit/>
          </a:bodyPr>
          <a:lstStyle/>
          <a:p>
            <a:pPr algn="l"/>
            <a:r>
              <a:rPr lang="en-GB" sz="900" dirty="0">
                <a:solidFill>
                  <a:srgbClr val="2A2A28"/>
                </a:solidFill>
                <a:latin typeface="Poppins"/>
                <a:cs typeface="Poppins"/>
              </a:rPr>
              <a:t>HOW TO USE THIS
This is step four. Take the Markdown files from the earlier prompts (especially the business model, canvas, summary, go-to-market, marketing, market size and personas), open a new chat, and attach or paste them. Then paste the prompt below, the model uses those files as its brief.
THE PROMPT (paste from here down, with the earlier files attached)
You are acting as a startup financial analyst. I’ve attached the strategic documents from the previous steps. Review them and treat them as your brief. Don’t ask follow-up questions; deliver in one pass. State every key assumption and base numbers on realistic, current benchmarks (cite public sources). Be commercially realistic rather than optimistic.
</a:t>
            </a:r>
            <a:r>
              <a:rPr lang="en-GB" sz="900" b="1" dirty="0">
                <a:solidFill>
                  <a:srgbClr val="D97757"/>
                </a:solidFill>
                <a:latin typeface="Poppins"/>
                <a:cs typeface="Poppins"/>
              </a:rPr>
              <a:t>1. SIMULATED REVENUE MODEL</a:t>
            </a:r>
            <a:r>
              <a:rPr lang="en-GB" sz="900" dirty="0">
                <a:solidFill>
                  <a:srgbClr val="2A2A28"/>
                </a:solidFill>
                <a:latin typeface="Poppins"/>
                <a:cs typeface="Poppins"/>
              </a:rPr>
              <a:t>
Simulate realistic monthly signups and revenue over 5 years (60 months) for each revenue stream. Include clear assumptions for conversion, churn, pricing tiers and user growth (organic and paid). Separate revenue sources (subscriptions, one-time, enterprise, affiliate). Present as detailed tables with annual roll-ups.
Output: Simulated_Customer_and_Revenue.md
</a:t>
            </a:r>
            <a:r>
              <a:rPr lang="en-GB" sz="900" b="1" dirty="0">
                <a:solidFill>
                  <a:srgbClr val="D97757"/>
                </a:solidFill>
                <a:latin typeface="Poppins"/>
                <a:cs typeface="Poppins"/>
              </a:rPr>
              <a:t>2. SIMULATED COST MODEL</a:t>
            </a:r>
            <a:r>
              <a:rPr lang="en-GB" sz="900" dirty="0">
                <a:solidFill>
                  <a:srgbClr val="2A2A28"/>
                </a:solidFill>
                <a:latin typeface="Poppins"/>
                <a:cs typeface="Poppins"/>
              </a:rPr>
              <a:t>
Using the marketing and GTM plans, simulate total monthly costs over the same 5 years. Cover personnel (dev, marketing, support), infrastructure (cloud, tools), marketing (paid ads, events, SEO, content) and operations (legal, accounting, </a:t>
            </a:r>
            <a:r>
              <a:rPr lang="en-GB" sz="900" dirty="0" err="1">
                <a:solidFill>
                  <a:srgbClr val="2A2A28"/>
                </a:solidFill>
                <a:latin typeface="Poppins"/>
                <a:cs typeface="Poppins"/>
              </a:rPr>
              <a:t>misc</a:t>
            </a:r>
            <a:r>
              <a:rPr lang="en-GB" sz="900" dirty="0">
                <a:solidFill>
                  <a:srgbClr val="2A2A28"/>
                </a:solidFill>
                <a:latin typeface="Poppins"/>
                <a:cs typeface="Poppins"/>
              </a:rPr>
              <a:t>). Costs should scale with growth. Present as tables with annual roll-ups.
Output: Simulated_Business_Cost.md
</a:t>
            </a:r>
            <a:r>
              <a:rPr lang="en-GB" sz="900" b="1" dirty="0">
                <a:solidFill>
                  <a:srgbClr val="D97757"/>
                </a:solidFill>
                <a:latin typeface="Poppins"/>
                <a:cs typeface="Poppins"/>
              </a:rPr>
              <a:t>3. FINANCIAL PROJECTIONS &amp; KPI ANALYSIS</a:t>
            </a:r>
            <a:r>
              <a:rPr lang="en-GB" sz="900" dirty="0">
                <a:solidFill>
                  <a:srgbClr val="2A2A28"/>
                </a:solidFill>
                <a:latin typeface="Poppins"/>
                <a:cs typeface="Poppins"/>
              </a:rPr>
              <a:t>
Combine revenue and costs into a projection with: a 60-month time-series of the user base (MAU/DAU) vs monthly revenue as a table plus a dual-axis chart (or a clear chart spec); key metrics over time (CAC, LTV, MRR, ARR, MAU, DAU, LTV:CAC); and the assumptions and formulas used.
Output: Financial_Projections.md
FORMATTING
Start each document with a title and short summary. Use consistent tables, annotations and visuals. Keep the writing concise and let the numbers carry the detail.
DELIVERABLES (separate .md files, exact filenames)
Simulated_Customer_and_Revenue.md · Simulated_Business_Cost.md · Financial_Projections.md</a:t>
            </a:r>
            <a:endParaRPr lang="en-IE" sz="900" dirty="0">
              <a:solidFill>
                <a:srgbClr val="2A2A28"/>
              </a:solidFill>
              <a:latin typeface="Poppins"/>
              <a:cs typeface="Poppins"/>
            </a:endParaRPr>
          </a:p>
        </p:txBody>
      </p:sp>
    </p:spTree>
    <p:extLst>
      <p:ext uri="{BB962C8B-B14F-4D97-AF65-F5344CB8AC3E}">
        <p14:creationId xmlns:p14="http://schemas.microsoft.com/office/powerpoint/2010/main" val="1672945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AF9F5">
            <a:alpha val="100000"/>
          </a:srgb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5918DAF-1880-4C2C-A588-9C5E202C812A}"/>
              </a:ext>
            </a:extLst>
          </p:cNvPr>
          <p:cNvSpPr/>
          <p:nvPr/>
        </p:nvSpPr>
        <p:spPr>
          <a:xfrm>
            <a:off x="4368800" y="965200"/>
            <a:ext cx="7213600" cy="5486400"/>
          </a:xfrm>
          <a:prstGeom prst="roundRect">
            <a:avLst/>
          </a:prstGeom>
          <a:solidFill>
            <a:srgbClr val="FFFFFF"/>
          </a:solidFill>
          <a:ln w="12700" cap="flat" cmpd="sng" algn="ctr">
            <a:solidFill>
              <a:srgbClr val="E3E1D8"/>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3" name="Rectangle: Rounded Corners 2">
            <a:extLst>
              <a:ext uri="{FF2B5EF4-FFF2-40B4-BE49-F238E27FC236}">
                <a16:creationId xmlns:a16="http://schemas.microsoft.com/office/drawing/2014/main" id="{6581D35B-7F08-4BAE-B83E-7D8C665078F9}"/>
              </a:ext>
            </a:extLst>
          </p:cNvPr>
          <p:cNvSpPr/>
          <p:nvPr/>
        </p:nvSpPr>
        <p:spPr>
          <a:xfrm>
            <a:off x="609600" y="508000"/>
            <a:ext cx="2387600" cy="393700"/>
          </a:xfrm>
          <a:prstGeom prst="roundRect">
            <a:avLst/>
          </a:prstGeom>
          <a:solidFill>
            <a:srgbClr val="62998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ctr" anchorCtr="0">
            <a:noAutofit/>
          </a:bodyPr>
          <a:lstStyle/>
          <a:p>
            <a:pPr algn="l"/>
            <a:r>
              <a:rPr lang="en-IE" sz="1100" b="1">
                <a:solidFill>
                  <a:srgbClr val="FFFFFF"/>
                </a:solidFill>
                <a:latin typeface="Poppins SemiBold"/>
                <a:cs typeface="Poppins SemiBold"/>
              </a:rPr>
              <a:t>PROMPT · STEP 5</a:t>
            </a:r>
          </a:p>
        </p:txBody>
      </p:sp>
      <p:sp>
        <p:nvSpPr>
          <p:cNvPr id="4" name="TextBox 3">
            <a:extLst>
              <a:ext uri="{FF2B5EF4-FFF2-40B4-BE49-F238E27FC236}">
                <a16:creationId xmlns:a16="http://schemas.microsoft.com/office/drawing/2014/main" id="{A6B61417-C8F1-4DAB-AAE4-0024C6BD41C0}"/>
              </a:ext>
            </a:extLst>
          </p:cNvPr>
          <p:cNvSpPr txBox="1"/>
          <p:nvPr/>
        </p:nvSpPr>
        <p:spPr>
          <a:xfrm>
            <a:off x="609600" y="965200"/>
            <a:ext cx="3759200" cy="1524000"/>
          </a:xfrm>
          <a:prstGeom prst="rect">
            <a:avLst/>
          </a:prstGeom>
          <a:noFill/>
        </p:spPr>
        <p:txBody>
          <a:bodyPr vertOverflow="overflow" vert="horz" wrap="square" rtlCol="0" anchor="t" anchorCtr="0">
            <a:spAutoFit/>
          </a:bodyPr>
          <a:lstStyle/>
          <a:p>
            <a:pPr algn="l"/>
            <a:r>
              <a:rPr lang="en-IE" sz="2600" b="1">
                <a:solidFill>
                  <a:srgbClr val="141413"/>
                </a:solidFill>
                <a:latin typeface="Poppins SemiBold"/>
                <a:cs typeface="Poppins SemiBold"/>
              </a:rPr>
              <a:t>Website &amp; content</a:t>
            </a:r>
          </a:p>
        </p:txBody>
      </p:sp>
      <p:sp>
        <p:nvSpPr>
          <p:cNvPr id="5" name="TextBox 4">
            <a:extLst>
              <a:ext uri="{FF2B5EF4-FFF2-40B4-BE49-F238E27FC236}">
                <a16:creationId xmlns:a16="http://schemas.microsoft.com/office/drawing/2014/main" id="{F2B81154-CBA3-47BA-AD2C-0E0B803DA0DE}"/>
              </a:ext>
            </a:extLst>
          </p:cNvPr>
          <p:cNvSpPr txBox="1"/>
          <p:nvPr/>
        </p:nvSpPr>
        <p:spPr>
          <a:xfrm>
            <a:off x="609600" y="2489200"/>
            <a:ext cx="3759200" cy="762000"/>
          </a:xfrm>
          <a:prstGeom prst="rect">
            <a:avLst/>
          </a:prstGeom>
          <a:noFill/>
        </p:spPr>
        <p:txBody>
          <a:bodyPr vertOverflow="overflow" vert="horz" wrap="square" rtlCol="0" anchor="t" anchorCtr="0">
            <a:spAutoFit/>
          </a:bodyPr>
          <a:lstStyle/>
          <a:p>
            <a:pPr algn="l"/>
            <a:r>
              <a:rPr lang="en-GB" sz="1500">
                <a:solidFill>
                  <a:srgbClr val="73726C"/>
                </a:solidFill>
                <a:latin typeface="Poppins"/>
                <a:cs typeface="Poppins"/>
              </a:rPr>
              <a:t>Step 5, turn your whole library into a live website, an SEO blog plan, a first post and a LinkedIn launch.</a:t>
            </a:r>
            <a:endParaRPr lang="en-IE" sz="1500">
              <a:solidFill>
                <a:srgbClr val="73726C"/>
              </a:solidFill>
              <a:latin typeface="Poppins"/>
              <a:cs typeface="Poppins"/>
            </a:endParaRPr>
          </a:p>
        </p:txBody>
      </p:sp>
      <p:sp>
        <p:nvSpPr>
          <p:cNvPr id="6" name="TextBox 5">
            <a:extLst>
              <a:ext uri="{FF2B5EF4-FFF2-40B4-BE49-F238E27FC236}">
                <a16:creationId xmlns:a16="http://schemas.microsoft.com/office/drawing/2014/main" id="{A7B4E229-9748-4649-824B-BD951E5D2970}"/>
              </a:ext>
            </a:extLst>
          </p:cNvPr>
          <p:cNvSpPr txBox="1"/>
          <p:nvPr/>
        </p:nvSpPr>
        <p:spPr>
          <a:xfrm>
            <a:off x="609600" y="3327400"/>
            <a:ext cx="3759200" cy="228600"/>
          </a:xfrm>
          <a:prstGeom prst="rect">
            <a:avLst/>
          </a:prstGeom>
          <a:noFill/>
        </p:spPr>
        <p:txBody>
          <a:bodyPr vertOverflow="overflow" vert="horz" wrap="square" rtlCol="0" anchor="t" anchorCtr="0">
            <a:spAutoFit/>
          </a:bodyPr>
          <a:lstStyle/>
          <a:p>
            <a:pPr algn="l"/>
            <a:r>
              <a:rPr lang="en-IE" sz="1200" b="1">
                <a:solidFill>
                  <a:srgbClr val="629987"/>
                </a:solidFill>
                <a:latin typeface="Poppins SemiBold"/>
                <a:cs typeface="Poppins SemiBold"/>
              </a:rPr>
              <a:t>HOW TO USE</a:t>
            </a:r>
          </a:p>
        </p:txBody>
      </p:sp>
      <p:sp>
        <p:nvSpPr>
          <p:cNvPr id="7" name="TextBox 6">
            <a:extLst>
              <a:ext uri="{FF2B5EF4-FFF2-40B4-BE49-F238E27FC236}">
                <a16:creationId xmlns:a16="http://schemas.microsoft.com/office/drawing/2014/main" id="{DDE62C75-BDA1-4E00-8E51-1D786721ED5B}"/>
              </a:ext>
            </a:extLst>
          </p:cNvPr>
          <p:cNvSpPr txBox="1"/>
          <p:nvPr/>
        </p:nvSpPr>
        <p:spPr>
          <a:xfrm>
            <a:off x="609600" y="3581400"/>
            <a:ext cx="3759200" cy="762000"/>
          </a:xfrm>
          <a:prstGeom prst="rect">
            <a:avLst/>
          </a:prstGeom>
          <a:noFill/>
        </p:spPr>
        <p:txBody>
          <a:bodyPr vertOverflow="overflow" vert="horz" wrap="square" rtlCol="0" anchor="t" anchorCtr="0">
            <a:spAutoFit/>
          </a:bodyPr>
          <a:lstStyle/>
          <a:p>
            <a:pPr algn="l"/>
            <a:r>
              <a:rPr lang="en-GB" sz="1350">
                <a:solidFill>
                  <a:srgbClr val="73726C"/>
                </a:solidFill>
                <a:latin typeface="Poppins"/>
                <a:cs typeface="Poppins"/>
              </a:rPr>
              <a:t>Attach every file from steps 1–4 in Manus, then paste the prompt. It builds and publishes a real site, so it needs Manus, and returns a live link.</a:t>
            </a:r>
            <a:endParaRPr lang="en-IE" sz="1350">
              <a:solidFill>
                <a:srgbClr val="73726C"/>
              </a:solidFill>
              <a:latin typeface="Poppins"/>
              <a:cs typeface="Poppins"/>
            </a:endParaRPr>
          </a:p>
        </p:txBody>
      </p:sp>
      <p:sp>
        <p:nvSpPr>
          <p:cNvPr id="8" name="TextBox 7">
            <a:extLst>
              <a:ext uri="{FF2B5EF4-FFF2-40B4-BE49-F238E27FC236}">
                <a16:creationId xmlns:a16="http://schemas.microsoft.com/office/drawing/2014/main" id="{9D0252A4-8937-434B-8DE0-6BA16C9C9C9C}"/>
              </a:ext>
            </a:extLst>
          </p:cNvPr>
          <p:cNvSpPr txBox="1"/>
          <p:nvPr/>
        </p:nvSpPr>
        <p:spPr>
          <a:xfrm>
            <a:off x="609600" y="4470400"/>
            <a:ext cx="3759200" cy="228600"/>
          </a:xfrm>
          <a:prstGeom prst="rect">
            <a:avLst/>
          </a:prstGeom>
          <a:noFill/>
        </p:spPr>
        <p:txBody>
          <a:bodyPr vertOverflow="overflow" vert="horz" wrap="square" rtlCol="0" anchor="t" anchorCtr="0">
            <a:spAutoFit/>
          </a:bodyPr>
          <a:lstStyle/>
          <a:p>
            <a:pPr algn="l"/>
            <a:r>
              <a:rPr lang="en-IE" sz="1200" b="1">
                <a:solidFill>
                  <a:srgbClr val="629987"/>
                </a:solidFill>
                <a:latin typeface="Poppins SemiBold"/>
                <a:cs typeface="Poppins SemiBold"/>
              </a:rPr>
              <a:t>WHAT YOU GET</a:t>
            </a:r>
          </a:p>
        </p:txBody>
      </p:sp>
      <p:sp>
        <p:nvSpPr>
          <p:cNvPr id="9" name="TextBox 8">
            <a:extLst>
              <a:ext uri="{FF2B5EF4-FFF2-40B4-BE49-F238E27FC236}">
                <a16:creationId xmlns:a16="http://schemas.microsoft.com/office/drawing/2014/main" id="{DEF5EFAE-7718-44A5-BC30-1975834F0AE9}"/>
              </a:ext>
            </a:extLst>
          </p:cNvPr>
          <p:cNvSpPr txBox="1"/>
          <p:nvPr/>
        </p:nvSpPr>
        <p:spPr>
          <a:xfrm>
            <a:off x="609600" y="4749800"/>
            <a:ext cx="3759200" cy="1651000"/>
          </a:xfrm>
          <a:prstGeom prst="rect">
            <a:avLst/>
          </a:prstGeom>
          <a:noFill/>
        </p:spPr>
        <p:txBody>
          <a:bodyPr vertOverflow="overflow" vert="horz" wrap="square" rtlCol="0" anchor="t" anchorCtr="0">
            <a:spAutoFit/>
          </a:bodyPr>
          <a:lstStyle/>
          <a:p>
            <a:pPr algn="l"/>
            <a:r>
              <a:rPr lang="en-GB" sz="1400">
                <a:solidFill>
                  <a:srgbClr val="73726C"/>
                </a:solidFill>
                <a:latin typeface="Poppins"/>
                <a:cs typeface="Poppins"/>
              </a:rPr>
              <a:t>•  Live, published website
•  Blog plan + SEO (50 titles)
•  First blog post, published
•  LinkedIn launch post + graphic</a:t>
            </a:r>
            <a:endParaRPr lang="en-IE" sz="1400">
              <a:solidFill>
                <a:srgbClr val="73726C"/>
              </a:solidFill>
              <a:latin typeface="Poppins"/>
              <a:cs typeface="Poppins"/>
            </a:endParaRPr>
          </a:p>
        </p:txBody>
      </p:sp>
      <p:sp>
        <p:nvSpPr>
          <p:cNvPr id="10" name="URLWatermark">
            <a:extLst>
              <a:ext uri="{FF2B5EF4-FFF2-40B4-BE49-F238E27FC236}">
                <a16:creationId xmlns:a16="http://schemas.microsoft.com/office/drawing/2014/main" id="{CEBCEFEA-3241-404D-801F-6A29271EED8B}"/>
              </a:ext>
            </a:extLst>
          </p:cNvPr>
          <p:cNvSpPr txBox="1"/>
          <p:nvPr/>
        </p:nvSpPr>
        <p:spPr>
          <a:xfrm>
            <a:off x="9359900" y="254000"/>
            <a:ext cx="5130800" cy="279400"/>
          </a:xfrm>
          <a:prstGeom prst="rect">
            <a:avLst/>
          </a:prstGeom>
          <a:noFill/>
        </p:spPr>
        <p:txBody>
          <a:bodyPr vertOverflow="overflow" vert="horz" wrap="none" rtlCol="0" anchor="t" anchorCtr="0">
            <a:noAutofit/>
          </a:bodyPr>
          <a:lstStyle/>
          <a:p>
            <a:pPr algn="l"/>
            <a:r>
              <a:rPr lang="en-IE" sz="1300" b="1">
                <a:solidFill>
                  <a:srgbClr val="73726C"/>
                </a:solidFill>
                <a:latin typeface="Poppins"/>
                <a:cs typeface="Poppins"/>
              </a:rPr>
              <a:t>https://kevin.echofold.ai</a:t>
            </a:r>
          </a:p>
        </p:txBody>
      </p:sp>
      <p:sp>
        <p:nvSpPr>
          <p:cNvPr id="11" name="PromptBody">
            <a:extLst>
              <a:ext uri="{FF2B5EF4-FFF2-40B4-BE49-F238E27FC236}">
                <a16:creationId xmlns:a16="http://schemas.microsoft.com/office/drawing/2014/main" id="{51A5A71C-4ADF-4887-A6A2-5F0203068015}"/>
              </a:ext>
            </a:extLst>
          </p:cNvPr>
          <p:cNvSpPr txBox="1"/>
          <p:nvPr/>
        </p:nvSpPr>
        <p:spPr>
          <a:xfrm>
            <a:off x="4648200" y="1168400"/>
            <a:ext cx="6629400" cy="4318000"/>
          </a:xfrm>
          <a:prstGeom prst="rect">
            <a:avLst/>
          </a:prstGeom>
          <a:noFill/>
        </p:spPr>
        <p:txBody>
          <a:bodyPr vertOverflow="overflow" vert="horz" wrap="square" numCol="2" spcCol="180000" rtlCol="0" anchor="t" anchorCtr="0">
            <a:noAutofit/>
          </a:bodyPr>
          <a:lstStyle/>
          <a:p>
            <a:pPr algn="l"/>
            <a:r>
              <a:rPr lang="en-GB" sz="800" dirty="0">
                <a:solidFill>
                  <a:srgbClr val="2A2A28"/>
                </a:solidFill>
                <a:latin typeface="Poppins"/>
                <a:cs typeface="Poppins"/>
              </a:rPr>
              <a:t>HOW TO USE THIS
Open a new chat in Manus, attach every file from steps 1–4 (your whole library), then paste the prompt below. This step builds and publishes a real website and generates images, so run it in Manus. It returns a live link at the end.
THE PROMPT (paste from here down, with your step 1–4 files attached)
You are a senior brand, web and content strategist. I’ve attached my full startup library from the previous steps (problem, value proposition, USP, personas, competitors, market, business model, pricing, go-to-market, marketing, financials). Treat it as your single source of truth. Work in one pass, no follow-up questions. Where something is missing, make a reasonable assumption, state it, and continue. Use the startup’s existing brand if one is evident; otherwise create a clean, consistent visual identity and note the choices.
</a:t>
            </a:r>
            <a:r>
              <a:rPr lang="en-GB" sz="800" b="1" dirty="0">
                <a:solidFill>
                  <a:srgbClr val="D97757"/>
                </a:solidFill>
                <a:latin typeface="Poppins"/>
                <a:cs typeface="Poppins"/>
              </a:rPr>
              <a:t>1. Research</a:t>
            </a:r>
            <a:r>
              <a:rPr lang="en-GB" sz="800" dirty="0">
                <a:solidFill>
                  <a:srgbClr val="2A2A28"/>
                </a:solidFill>
                <a:latin typeface="Poppins"/>
                <a:cs typeface="Poppins"/>
              </a:rPr>
              <a:t>
Pull everything relevant from the library and top it up with current public research where needed. Lock down positioning, audience, tone of voice and the messages that matter most. Cite reputable sources (name + year) for any new facts.
</a:t>
            </a:r>
            <a:r>
              <a:rPr lang="en-GB" sz="800" b="1" dirty="0">
                <a:solidFill>
                  <a:srgbClr val="D97757"/>
                </a:solidFill>
                <a:latin typeface="Poppins"/>
                <a:cs typeface="Poppins"/>
              </a:rPr>
              <a:t>2. Website</a:t>
            </a:r>
            <a:r>
              <a:rPr lang="en-GB" sz="800" dirty="0">
                <a:solidFill>
                  <a:srgbClr val="2A2A28"/>
                </a:solidFill>
                <a:latin typeface="Poppins"/>
                <a:cs typeface="Poppins"/>
              </a:rPr>
              <a:t>
Build a complete marketing website. Decide the right pages from the business itself (typically home, about, product/features, pricing, blog and contact, plus any others it clearly needs). Write real copy from the library, headline, value proposition, benefits, use cases or social proof, pricing and clear calls to action. Make it responsive, fast, on-brand and conversion-focused, with a working blog.
</a:t>
            </a:r>
            <a:r>
              <a:rPr lang="en-GB" sz="800" b="1" dirty="0">
                <a:solidFill>
                  <a:srgbClr val="D97757"/>
                </a:solidFill>
                <a:latin typeface="Poppins"/>
                <a:cs typeface="Poppins"/>
              </a:rPr>
              <a:t>3. Blog plan with SEO strategy</a:t>
            </a:r>
            <a:r>
              <a:rPr lang="en-GB" sz="800" dirty="0">
                <a:solidFill>
                  <a:srgbClr val="2A2A28"/>
                </a:solidFill>
                <a:latin typeface="Poppins"/>
                <a:cs typeface="Poppins"/>
              </a:rPr>
              <a:t>
Produce 50 blog post titles for this audience and market, organised into topic clusters under a few pillar themes. Add a keyword strategy: for each title, a primary keyword, search intent (informational / commercial / transactional) and funnel stage (top / middle / bottom); and up front, summarise pillar keywords, secondary keywords and where the quick wins are. A list plus strategy, not full posts.
</a:t>
            </a:r>
            <a:r>
              <a:rPr lang="en-GB" sz="800" b="1" dirty="0">
                <a:solidFill>
                  <a:srgbClr val="D97757"/>
                </a:solidFill>
                <a:latin typeface="Poppins"/>
                <a:cs typeface="Poppins"/>
              </a:rPr>
              <a:t>4. Write the first blog post</a:t>
            </a:r>
            <a:r>
              <a:rPr lang="en-GB" sz="800" dirty="0">
                <a:solidFill>
                  <a:srgbClr val="2A2A28"/>
                </a:solidFill>
                <a:latin typeface="Poppins"/>
                <a:cs typeface="Poppins"/>
              </a:rPr>
              <a:t>
Pick the highest-value quick win and write it in full. Research it and cite reputable sources (name + year, with links). Make it useful and SEO-optimised: target keyword in the title, headers and body; strong meta title and description; clear H2/H3 structure; internal links to site pages. Generate a hero image and place it in the article. Publish the post to the blog.
</a:t>
            </a:r>
            <a:r>
              <a:rPr lang="en-GB" sz="800" b="1" dirty="0">
                <a:solidFill>
                  <a:srgbClr val="D97757"/>
                </a:solidFill>
                <a:latin typeface="Poppins"/>
                <a:cs typeface="Poppins"/>
              </a:rPr>
              <a:t>5. LinkedIn post</a:t>
            </a:r>
            <a:r>
              <a:rPr lang="en-GB" sz="800" dirty="0">
                <a:solidFill>
                  <a:srgbClr val="2A2A28"/>
                </a:solidFill>
                <a:latin typeface="Poppins"/>
                <a:cs typeface="Poppins"/>
              </a:rPr>
              <a:t>
Write a short, genuine LinkedIn post promoting the article: open with the substance, no clickbait, end with the link. Generate a branded graphic to go with it. Give me the post text and the graphic together.
</a:t>
            </a:r>
            <a:r>
              <a:rPr lang="en-GB" sz="800" b="1" dirty="0">
                <a:solidFill>
                  <a:srgbClr val="D97757"/>
                </a:solidFill>
                <a:latin typeface="Poppins"/>
                <a:cs typeface="Poppins"/>
              </a:rPr>
              <a:t>6. Publish and deliver</a:t>
            </a:r>
            <a:r>
              <a:rPr lang="en-GB" sz="800" dirty="0">
                <a:solidFill>
                  <a:srgbClr val="2A2A28"/>
                </a:solidFill>
                <a:latin typeface="Poppins"/>
                <a:cs typeface="Poppins"/>
              </a:rPr>
              <a:t>
Publish the website live and return the URL. Then give a short summary: the pages built, the live link, the blog plan, the first post’s link, and the LinkedIn text and graphic.
DELIVERABLES
A live, published website (return the URL) with the right pages and the first blog post, image included.
Blog_Plan_and_SEO.md, 50 titles in clusters, with keyword strategy, intent and funnel stage.
First_Blog_Post.md, the full published post, with citations, live on the site.
LinkedIn_Post.md, post text plus the branded graphic.</a:t>
            </a:r>
            <a:endParaRPr lang="en-IE" sz="800" dirty="0">
              <a:solidFill>
                <a:srgbClr val="2A2A28"/>
              </a:solidFill>
              <a:latin typeface="Poppins"/>
              <a:cs typeface="Poppins"/>
            </a:endParaRPr>
          </a:p>
        </p:txBody>
      </p:sp>
    </p:spTree>
    <p:extLst>
      <p:ext uri="{BB962C8B-B14F-4D97-AF65-F5344CB8AC3E}">
        <p14:creationId xmlns:p14="http://schemas.microsoft.com/office/powerpoint/2010/main" val="3523007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AF9F5">
            <a:alpha val="100000"/>
          </a:srgb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48D4252-A30E-4706-8657-206F13CBC4C0}"/>
              </a:ext>
            </a:extLst>
          </p:cNvPr>
          <p:cNvSpPr/>
          <p:nvPr/>
        </p:nvSpPr>
        <p:spPr>
          <a:xfrm>
            <a:off x="4368800" y="965200"/>
            <a:ext cx="7213600" cy="5486400"/>
          </a:xfrm>
          <a:prstGeom prst="roundRect">
            <a:avLst/>
          </a:prstGeom>
          <a:solidFill>
            <a:srgbClr val="FFFFFF"/>
          </a:solidFill>
          <a:ln w="12700" cap="flat" cmpd="sng" algn="ctr">
            <a:solidFill>
              <a:srgbClr val="E3E1D8"/>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3" name="Rectangle: Rounded Corners 2">
            <a:extLst>
              <a:ext uri="{FF2B5EF4-FFF2-40B4-BE49-F238E27FC236}">
                <a16:creationId xmlns:a16="http://schemas.microsoft.com/office/drawing/2014/main" id="{AB49DEAA-3436-4CDF-B9D6-DC3465E46789}"/>
              </a:ext>
            </a:extLst>
          </p:cNvPr>
          <p:cNvSpPr/>
          <p:nvPr/>
        </p:nvSpPr>
        <p:spPr>
          <a:xfrm>
            <a:off x="609600" y="508000"/>
            <a:ext cx="2387600" cy="393700"/>
          </a:xfrm>
          <a:prstGeom prst="roundRect">
            <a:avLst/>
          </a:prstGeom>
          <a:solidFill>
            <a:srgbClr val="62998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ctr" anchorCtr="0">
            <a:noAutofit/>
          </a:bodyPr>
          <a:lstStyle/>
          <a:p>
            <a:pPr algn="l"/>
            <a:r>
              <a:rPr lang="en-IE" sz="1100" b="1">
                <a:solidFill>
                  <a:srgbClr val="FFFFFF"/>
                </a:solidFill>
                <a:latin typeface="Poppins SemiBold"/>
                <a:cs typeface="Poppins SemiBold"/>
              </a:rPr>
              <a:t>PROMPT · STEP 6</a:t>
            </a:r>
          </a:p>
        </p:txBody>
      </p:sp>
      <p:sp>
        <p:nvSpPr>
          <p:cNvPr id="4" name="TextBox 3">
            <a:extLst>
              <a:ext uri="{FF2B5EF4-FFF2-40B4-BE49-F238E27FC236}">
                <a16:creationId xmlns:a16="http://schemas.microsoft.com/office/drawing/2014/main" id="{FFEF2260-38FE-456F-81F3-77C9919DC60E}"/>
              </a:ext>
            </a:extLst>
          </p:cNvPr>
          <p:cNvSpPr txBox="1"/>
          <p:nvPr/>
        </p:nvSpPr>
        <p:spPr>
          <a:xfrm>
            <a:off x="609600" y="965200"/>
            <a:ext cx="3759200" cy="1524000"/>
          </a:xfrm>
          <a:prstGeom prst="rect">
            <a:avLst/>
          </a:prstGeom>
          <a:noFill/>
        </p:spPr>
        <p:txBody>
          <a:bodyPr vertOverflow="overflow" vert="horz" wrap="square" rtlCol="0" anchor="t" anchorCtr="0">
            <a:spAutoFit/>
          </a:bodyPr>
          <a:lstStyle/>
          <a:p>
            <a:pPr algn="l"/>
            <a:r>
              <a:rPr lang="en-IE" sz="2600" b="1">
                <a:solidFill>
                  <a:srgbClr val="141413"/>
                </a:solidFill>
                <a:latin typeface="Poppins SemiBold"/>
                <a:cs typeface="Poppins SemiBold"/>
              </a:rPr>
              <a:t>Pitch deck &amp; speech</a:t>
            </a:r>
          </a:p>
        </p:txBody>
      </p:sp>
      <p:sp>
        <p:nvSpPr>
          <p:cNvPr id="5" name="TextBox 4">
            <a:extLst>
              <a:ext uri="{FF2B5EF4-FFF2-40B4-BE49-F238E27FC236}">
                <a16:creationId xmlns:a16="http://schemas.microsoft.com/office/drawing/2014/main" id="{019305D2-89F1-4F09-81DC-B8A4ABF627CC}"/>
              </a:ext>
            </a:extLst>
          </p:cNvPr>
          <p:cNvSpPr txBox="1"/>
          <p:nvPr/>
        </p:nvSpPr>
        <p:spPr>
          <a:xfrm>
            <a:off x="609600" y="2489200"/>
            <a:ext cx="3759200" cy="762000"/>
          </a:xfrm>
          <a:prstGeom prst="rect">
            <a:avLst/>
          </a:prstGeom>
          <a:noFill/>
        </p:spPr>
        <p:txBody>
          <a:bodyPr vertOverflow="overflow" vert="horz" wrap="square" rtlCol="0" anchor="t" anchorCtr="0">
            <a:spAutoFit/>
          </a:bodyPr>
          <a:lstStyle/>
          <a:p>
            <a:pPr algn="l"/>
            <a:r>
              <a:rPr lang="en-GB" sz="1500">
                <a:solidFill>
                  <a:srgbClr val="73726C"/>
                </a:solidFill>
                <a:latin typeface="Poppins"/>
                <a:cs typeface="Poppins"/>
              </a:rPr>
              <a:t>Step 6, turn your whole library into an investor-ready pitch deck and the speech to present it.</a:t>
            </a:r>
            <a:endParaRPr lang="en-IE" sz="1500">
              <a:solidFill>
                <a:srgbClr val="73726C"/>
              </a:solidFill>
              <a:latin typeface="Poppins"/>
              <a:cs typeface="Poppins"/>
            </a:endParaRPr>
          </a:p>
        </p:txBody>
      </p:sp>
      <p:sp>
        <p:nvSpPr>
          <p:cNvPr id="6" name="TextBox 5">
            <a:extLst>
              <a:ext uri="{FF2B5EF4-FFF2-40B4-BE49-F238E27FC236}">
                <a16:creationId xmlns:a16="http://schemas.microsoft.com/office/drawing/2014/main" id="{3B6F966B-DDC4-42F9-AB40-FC5AF60C8F52}"/>
              </a:ext>
            </a:extLst>
          </p:cNvPr>
          <p:cNvSpPr txBox="1"/>
          <p:nvPr/>
        </p:nvSpPr>
        <p:spPr>
          <a:xfrm>
            <a:off x="609600" y="3327400"/>
            <a:ext cx="3759200" cy="228600"/>
          </a:xfrm>
          <a:prstGeom prst="rect">
            <a:avLst/>
          </a:prstGeom>
          <a:noFill/>
        </p:spPr>
        <p:txBody>
          <a:bodyPr vertOverflow="overflow" vert="horz" wrap="square" rtlCol="0" anchor="t" anchorCtr="0">
            <a:spAutoFit/>
          </a:bodyPr>
          <a:lstStyle/>
          <a:p>
            <a:pPr algn="l"/>
            <a:r>
              <a:rPr lang="en-IE" sz="1200" b="1">
                <a:solidFill>
                  <a:srgbClr val="629987"/>
                </a:solidFill>
                <a:latin typeface="Poppins SemiBold"/>
                <a:cs typeface="Poppins SemiBold"/>
              </a:rPr>
              <a:t>HOW TO USE</a:t>
            </a:r>
          </a:p>
        </p:txBody>
      </p:sp>
      <p:sp>
        <p:nvSpPr>
          <p:cNvPr id="7" name="TextBox 6">
            <a:extLst>
              <a:ext uri="{FF2B5EF4-FFF2-40B4-BE49-F238E27FC236}">
                <a16:creationId xmlns:a16="http://schemas.microsoft.com/office/drawing/2014/main" id="{A0A57EEC-66B7-46F7-BCAA-FEC239FBA023}"/>
              </a:ext>
            </a:extLst>
          </p:cNvPr>
          <p:cNvSpPr txBox="1"/>
          <p:nvPr/>
        </p:nvSpPr>
        <p:spPr>
          <a:xfrm>
            <a:off x="609600" y="3581400"/>
            <a:ext cx="3759200" cy="812800"/>
          </a:xfrm>
          <a:prstGeom prst="rect">
            <a:avLst/>
          </a:prstGeom>
          <a:noFill/>
        </p:spPr>
        <p:txBody>
          <a:bodyPr vertOverflow="overflow" vert="horz" wrap="square" rtlCol="0" anchor="t" anchorCtr="0">
            <a:spAutoFit/>
          </a:bodyPr>
          <a:lstStyle/>
          <a:p>
            <a:pPr algn="l"/>
            <a:r>
              <a:rPr lang="en-GB" sz="1350">
                <a:solidFill>
                  <a:srgbClr val="73726C"/>
                </a:solidFill>
                <a:latin typeface="Poppins"/>
                <a:cs typeface="Poppins"/>
              </a:rPr>
              <a:t>Attach every file from the previous steps in Manus, then paste the prompt. It scrapes reference decks, designs the deck and makes graphics, so it needs Manus.</a:t>
            </a:r>
            <a:endParaRPr lang="en-IE" sz="1350">
              <a:solidFill>
                <a:srgbClr val="73726C"/>
              </a:solidFill>
              <a:latin typeface="Poppins"/>
              <a:cs typeface="Poppins"/>
            </a:endParaRPr>
          </a:p>
        </p:txBody>
      </p:sp>
      <p:sp>
        <p:nvSpPr>
          <p:cNvPr id="8" name="TextBox 7">
            <a:extLst>
              <a:ext uri="{FF2B5EF4-FFF2-40B4-BE49-F238E27FC236}">
                <a16:creationId xmlns:a16="http://schemas.microsoft.com/office/drawing/2014/main" id="{E1209644-757B-4E58-84F8-4BB3B47A5B67}"/>
              </a:ext>
            </a:extLst>
          </p:cNvPr>
          <p:cNvSpPr txBox="1"/>
          <p:nvPr/>
        </p:nvSpPr>
        <p:spPr>
          <a:xfrm>
            <a:off x="609600" y="4978400"/>
            <a:ext cx="3759200" cy="228600"/>
          </a:xfrm>
          <a:prstGeom prst="rect">
            <a:avLst/>
          </a:prstGeom>
          <a:noFill/>
        </p:spPr>
        <p:txBody>
          <a:bodyPr vertOverflow="overflow" vert="horz" wrap="square" rtlCol="0" anchor="t" anchorCtr="0">
            <a:spAutoFit/>
          </a:bodyPr>
          <a:lstStyle/>
          <a:p>
            <a:pPr algn="l"/>
            <a:r>
              <a:rPr lang="en-IE" sz="1200" b="1">
                <a:solidFill>
                  <a:srgbClr val="629987"/>
                </a:solidFill>
                <a:latin typeface="Poppins SemiBold"/>
                <a:cs typeface="Poppins SemiBold"/>
              </a:rPr>
              <a:t>WHAT YOU GET</a:t>
            </a:r>
          </a:p>
        </p:txBody>
      </p:sp>
      <p:sp>
        <p:nvSpPr>
          <p:cNvPr id="9" name="TextBox 8">
            <a:extLst>
              <a:ext uri="{FF2B5EF4-FFF2-40B4-BE49-F238E27FC236}">
                <a16:creationId xmlns:a16="http://schemas.microsoft.com/office/drawing/2014/main" id="{25FD5390-26C4-4953-BD40-7B8529CCE147}"/>
              </a:ext>
            </a:extLst>
          </p:cNvPr>
          <p:cNvSpPr txBox="1"/>
          <p:nvPr/>
        </p:nvSpPr>
        <p:spPr>
          <a:xfrm>
            <a:off x="609600" y="5257800"/>
            <a:ext cx="3759200" cy="1651000"/>
          </a:xfrm>
          <a:prstGeom prst="rect">
            <a:avLst/>
          </a:prstGeom>
          <a:noFill/>
        </p:spPr>
        <p:txBody>
          <a:bodyPr vertOverflow="overflow" vert="horz" wrap="square" rtlCol="0" anchor="t" anchorCtr="0">
            <a:spAutoFit/>
          </a:bodyPr>
          <a:lstStyle/>
          <a:p>
            <a:pPr algn="l"/>
            <a:r>
              <a:rPr lang="en-GB" sz="1400">
                <a:solidFill>
                  <a:srgbClr val="73726C"/>
                </a:solidFill>
                <a:latin typeface="Poppins"/>
                <a:cs typeface="Poppins"/>
              </a:rPr>
              <a:t>•  10-slide pitch deck, designed
•  Speech, mapped to each slide
•  Research on 20 reference decks
•  On-brand charts &amp; graphics</a:t>
            </a:r>
            <a:endParaRPr lang="en-IE" sz="1400">
              <a:solidFill>
                <a:srgbClr val="73726C"/>
              </a:solidFill>
              <a:latin typeface="Poppins"/>
              <a:cs typeface="Poppins"/>
            </a:endParaRPr>
          </a:p>
        </p:txBody>
      </p:sp>
      <p:sp>
        <p:nvSpPr>
          <p:cNvPr id="10" name="URLWatermark">
            <a:extLst>
              <a:ext uri="{FF2B5EF4-FFF2-40B4-BE49-F238E27FC236}">
                <a16:creationId xmlns:a16="http://schemas.microsoft.com/office/drawing/2014/main" id="{BA4C4591-DBC2-451C-B68F-EF140DD1FABD}"/>
              </a:ext>
            </a:extLst>
          </p:cNvPr>
          <p:cNvSpPr txBox="1"/>
          <p:nvPr/>
        </p:nvSpPr>
        <p:spPr>
          <a:xfrm>
            <a:off x="9359900" y="254000"/>
            <a:ext cx="5130800" cy="279400"/>
          </a:xfrm>
          <a:prstGeom prst="rect">
            <a:avLst/>
          </a:prstGeom>
          <a:noFill/>
        </p:spPr>
        <p:txBody>
          <a:bodyPr vertOverflow="overflow" vert="horz" wrap="none" rtlCol="0" anchor="t" anchorCtr="0">
            <a:noAutofit/>
          </a:bodyPr>
          <a:lstStyle/>
          <a:p>
            <a:pPr algn="l"/>
            <a:r>
              <a:rPr lang="en-IE" sz="1300" b="1">
                <a:solidFill>
                  <a:srgbClr val="73726C"/>
                </a:solidFill>
                <a:latin typeface="Poppins"/>
                <a:cs typeface="Poppins"/>
              </a:rPr>
              <a:t>https://kevin.echofold.ai</a:t>
            </a:r>
          </a:p>
        </p:txBody>
      </p:sp>
      <p:sp>
        <p:nvSpPr>
          <p:cNvPr id="11" name="PromptBody">
            <a:extLst>
              <a:ext uri="{FF2B5EF4-FFF2-40B4-BE49-F238E27FC236}">
                <a16:creationId xmlns:a16="http://schemas.microsoft.com/office/drawing/2014/main" id="{9D61DC76-3872-4E86-B9E7-759246B609B9}"/>
              </a:ext>
            </a:extLst>
          </p:cNvPr>
          <p:cNvSpPr txBox="1"/>
          <p:nvPr/>
        </p:nvSpPr>
        <p:spPr>
          <a:xfrm>
            <a:off x="4648200" y="1168400"/>
            <a:ext cx="6629400" cy="4318000"/>
          </a:xfrm>
          <a:prstGeom prst="rect">
            <a:avLst/>
          </a:prstGeom>
          <a:noFill/>
        </p:spPr>
        <p:txBody>
          <a:bodyPr vertOverflow="overflow" vert="horz" wrap="square" numCol="2" spcCol="180000" rtlCol="0" anchor="t" anchorCtr="0">
            <a:noAutofit/>
          </a:bodyPr>
          <a:lstStyle/>
          <a:p>
            <a:pPr algn="l"/>
            <a:r>
              <a:rPr lang="en-GB" sz="900">
                <a:solidFill>
                  <a:srgbClr val="2A2A28"/>
                </a:solidFill>
                <a:latin typeface="Poppins"/>
                <a:cs typeface="Poppins"/>
              </a:rPr>
              <a:t>HOW TO USE THIS
Open a new chat in Manus, attach every file from the previous steps (your whole library), then paste the prompt below. This step scrapes reference decks, designs the deck and generates graphics, so run it in Manus. It returns the finished deck and the speech.
THE PROMPT (paste from here down, with your files attached)
You are a startup fundraising strategist and pitch-deck designer. I’ve attached my full startup library from the previous steps (problem, value proposition, USP, personas, competitors, market, business model, pricing, go-to-market, marketing, financials). Treat it as your single source of truth. Work in one pass, no follow-up questions. Where something is missing, make a reasonable assumption, state it, and continue.
</a:t>
            </a:r>
            <a:r>
              <a:rPr lang="en-GB" sz="900" b="1">
                <a:solidFill>
                  <a:srgbClr val="D97757"/>
                </a:solidFill>
                <a:latin typeface="Poppins"/>
                <a:cs typeface="Poppins"/>
              </a:rPr>
              <a:t>1. Research reference decks</a:t>
            </a:r>
            <a:r>
              <a:rPr lang="en-GB" sz="900">
                <a:solidFill>
                  <a:srgbClr val="2A2A28"/>
                </a:solidFill>
                <a:latin typeface="Poppins"/>
                <a:cs typeface="Poppins"/>
              </a:rPr>
              <a:t>
Find and study 20 real pitch decks from companies in the same industry that each raised over $2M. Prefer recent, reputable sources. Extract the template that works: the slide order and narrative arc, what each slide covers, how they show traction and market size, the wording patterns and the design conventions. Summarise the common structure and list the sources (company, round, and where the deck is published).
</a:t>
            </a:r>
            <a:r>
              <a:rPr lang="en-GB" sz="900" b="1">
                <a:solidFill>
                  <a:srgbClr val="D97757"/>
                </a:solidFill>
                <a:latin typeface="Poppins"/>
                <a:cs typeface="Poppins"/>
              </a:rPr>
              <a:t>2. Build the pitch deck</a:t>
            </a:r>
            <a:r>
              <a:rPr lang="en-GB" sz="900">
                <a:solidFill>
                  <a:srgbClr val="2A2A28"/>
                </a:solidFill>
                <a:latin typeface="Poppins"/>
                <a:cs typeface="Poppins"/>
              </a:rPr>
              <a:t>
Using that template and my library, design a 10-slide investor pitch deck for my startup. Fill every slide with real content from the library, not placeholder text. Keep each slide focused: one idea, few words, strong visuals. Generate the charts and graphics it needs (for example market-size and traction visuals). Make it on-brand and investor-ready.
</a:t>
            </a:r>
            <a:r>
              <a:rPr lang="en-GB" sz="900" b="1">
                <a:solidFill>
                  <a:srgbClr val="D97757"/>
                </a:solidFill>
                <a:latin typeface="Poppins"/>
                <a:cs typeface="Poppins"/>
              </a:rPr>
              <a:t>3. Write the speech</a:t>
            </a:r>
            <a:r>
              <a:rPr lang="en-GB" sz="900">
                <a:solidFill>
                  <a:srgbClr val="2A2A28"/>
                </a:solidFill>
                <a:latin typeface="Poppins"/>
                <a:cs typeface="Poppins"/>
              </a:rPr>
              <a:t>
Write the spoken script to present the deck: one section per slide, in a natural speaking voice, timed for a 3–5 minute pitch (adjust if you have a set slot). Open strong, carry a clear narrative through the slides, and close on the ask. Keep it tight and confident, not read-aloud corporate.
</a:t>
            </a:r>
            <a:r>
              <a:rPr lang="en-GB" sz="900" b="1">
                <a:solidFill>
                  <a:srgbClr val="D97757"/>
                </a:solidFill>
                <a:latin typeface="Poppins"/>
                <a:cs typeface="Poppins"/>
              </a:rPr>
              <a:t>4. Deliver</a:t>
            </a:r>
            <a:r>
              <a:rPr lang="en-GB" sz="900">
                <a:solidFill>
                  <a:srgbClr val="2A2A28"/>
                </a:solidFill>
                <a:latin typeface="Poppins"/>
                <a:cs typeface="Poppins"/>
              </a:rPr>
              <a:t>
Produce the deck as a designed 10-slide presentation and return it (with a link if published). Then give a short summary: the structure you used and why, the sources behind it, and the speech.
DELIVERABLES
A designed 10-slide pitch deck (return the file or live link).
Pitch_Deck.md, the content of all 10 slides, slide by slide.
Pitch_Speech.md, the full spoken script, mapped to each slide.
Deck_Research.md, the 20 reference decks, what you took from each, with sources.</a:t>
            </a:r>
            <a:endParaRPr lang="en-IE" sz="900">
              <a:solidFill>
                <a:srgbClr val="2A2A28"/>
              </a:solidFill>
              <a:latin typeface="Poppins"/>
              <a:cs typeface="Poppins"/>
            </a:endParaRPr>
          </a:p>
        </p:txBody>
      </p:sp>
    </p:spTree>
    <p:extLst>
      <p:ext uri="{BB962C8B-B14F-4D97-AF65-F5344CB8AC3E}">
        <p14:creationId xmlns:p14="http://schemas.microsoft.com/office/powerpoint/2010/main" val="4219004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AF9F5">
            <a:alpha val="100000"/>
          </a:srgb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1F3E326-C9CA-49B4-8ACC-0DE80E2B6359}"/>
              </a:ext>
            </a:extLst>
          </p:cNvPr>
          <p:cNvSpPr/>
          <p:nvPr/>
        </p:nvSpPr>
        <p:spPr>
          <a:xfrm>
            <a:off x="4368800" y="965200"/>
            <a:ext cx="7213600" cy="5486400"/>
          </a:xfrm>
          <a:prstGeom prst="roundRect">
            <a:avLst/>
          </a:prstGeom>
          <a:solidFill>
            <a:srgbClr val="FFFFFF"/>
          </a:solidFill>
          <a:ln w="12700" cap="flat" cmpd="sng" algn="ctr">
            <a:solidFill>
              <a:srgbClr val="E3E1D8"/>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3" name="Rectangle: Rounded Corners 2">
            <a:extLst>
              <a:ext uri="{FF2B5EF4-FFF2-40B4-BE49-F238E27FC236}">
                <a16:creationId xmlns:a16="http://schemas.microsoft.com/office/drawing/2014/main" id="{F1B97E13-21A6-4817-BA17-1389E380483E}"/>
              </a:ext>
            </a:extLst>
          </p:cNvPr>
          <p:cNvSpPr/>
          <p:nvPr/>
        </p:nvSpPr>
        <p:spPr>
          <a:xfrm>
            <a:off x="609600" y="508000"/>
            <a:ext cx="2387600" cy="393700"/>
          </a:xfrm>
          <a:prstGeom prst="roundRect">
            <a:avLst/>
          </a:prstGeom>
          <a:solidFill>
            <a:srgbClr val="62998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ctr" anchorCtr="0">
            <a:noAutofit/>
          </a:bodyPr>
          <a:lstStyle/>
          <a:p>
            <a:pPr algn="l"/>
            <a:r>
              <a:rPr lang="en-IE" sz="1100" b="1">
                <a:solidFill>
                  <a:srgbClr val="FFFFFF"/>
                </a:solidFill>
                <a:latin typeface="Poppins SemiBold"/>
                <a:cs typeface="Poppins SemiBold"/>
              </a:rPr>
              <a:t>PROMPT · STEP 7</a:t>
            </a:r>
          </a:p>
        </p:txBody>
      </p:sp>
      <p:sp>
        <p:nvSpPr>
          <p:cNvPr id="4" name="TextBox 3">
            <a:extLst>
              <a:ext uri="{FF2B5EF4-FFF2-40B4-BE49-F238E27FC236}">
                <a16:creationId xmlns:a16="http://schemas.microsoft.com/office/drawing/2014/main" id="{7A89C455-A018-49EF-94AC-86A1CF47406A}"/>
              </a:ext>
            </a:extLst>
          </p:cNvPr>
          <p:cNvSpPr txBox="1"/>
          <p:nvPr/>
        </p:nvSpPr>
        <p:spPr>
          <a:xfrm>
            <a:off x="609600" y="965200"/>
            <a:ext cx="3759200" cy="1524000"/>
          </a:xfrm>
          <a:prstGeom prst="rect">
            <a:avLst/>
          </a:prstGeom>
          <a:noFill/>
        </p:spPr>
        <p:txBody>
          <a:bodyPr vertOverflow="overflow" vert="horz" wrap="square" rtlCol="0" anchor="t" anchorCtr="0">
            <a:spAutoFit/>
          </a:bodyPr>
          <a:lstStyle/>
          <a:p>
            <a:pPr algn="l"/>
            <a:r>
              <a:rPr lang="en-IE" sz="2600" b="1">
                <a:solidFill>
                  <a:srgbClr val="141413"/>
                </a:solidFill>
                <a:latin typeface="Poppins SemiBold"/>
                <a:cs typeface="Poppins SemiBold"/>
              </a:rPr>
              <a:t>Development plan</a:t>
            </a:r>
          </a:p>
        </p:txBody>
      </p:sp>
      <p:sp>
        <p:nvSpPr>
          <p:cNvPr id="5" name="TextBox 4">
            <a:extLst>
              <a:ext uri="{FF2B5EF4-FFF2-40B4-BE49-F238E27FC236}">
                <a16:creationId xmlns:a16="http://schemas.microsoft.com/office/drawing/2014/main" id="{51854298-AF2C-4494-92B5-C7A2BC40E8A2}"/>
              </a:ext>
            </a:extLst>
          </p:cNvPr>
          <p:cNvSpPr txBox="1"/>
          <p:nvPr/>
        </p:nvSpPr>
        <p:spPr>
          <a:xfrm>
            <a:off x="609600" y="2489200"/>
            <a:ext cx="3759200" cy="762000"/>
          </a:xfrm>
          <a:prstGeom prst="rect">
            <a:avLst/>
          </a:prstGeom>
          <a:noFill/>
        </p:spPr>
        <p:txBody>
          <a:bodyPr vertOverflow="overflow" vert="horz" wrap="square" rtlCol="0" anchor="t" anchorCtr="0">
            <a:spAutoFit/>
          </a:bodyPr>
          <a:lstStyle/>
          <a:p>
            <a:pPr algn="l"/>
            <a:r>
              <a:rPr lang="en-GB" sz="1500">
                <a:solidFill>
                  <a:srgbClr val="73726C"/>
                </a:solidFill>
                <a:latin typeface="Poppins"/>
                <a:cs typeface="Poppins"/>
              </a:rPr>
              <a:t>Step 7, turn your library into ranked product ideas and a full, production-ready build plan.</a:t>
            </a:r>
            <a:endParaRPr lang="en-IE" sz="1500">
              <a:solidFill>
                <a:srgbClr val="73726C"/>
              </a:solidFill>
              <a:latin typeface="Poppins"/>
              <a:cs typeface="Poppins"/>
            </a:endParaRPr>
          </a:p>
        </p:txBody>
      </p:sp>
      <p:sp>
        <p:nvSpPr>
          <p:cNvPr id="6" name="TextBox 5">
            <a:extLst>
              <a:ext uri="{FF2B5EF4-FFF2-40B4-BE49-F238E27FC236}">
                <a16:creationId xmlns:a16="http://schemas.microsoft.com/office/drawing/2014/main" id="{F0E0675F-CADD-4E3D-9F02-3D879CA04C52}"/>
              </a:ext>
            </a:extLst>
          </p:cNvPr>
          <p:cNvSpPr txBox="1"/>
          <p:nvPr/>
        </p:nvSpPr>
        <p:spPr>
          <a:xfrm>
            <a:off x="609600" y="3429000"/>
            <a:ext cx="3759200" cy="228600"/>
          </a:xfrm>
          <a:prstGeom prst="rect">
            <a:avLst/>
          </a:prstGeom>
          <a:noFill/>
        </p:spPr>
        <p:txBody>
          <a:bodyPr vertOverflow="overflow" vert="horz" wrap="square" rtlCol="0" anchor="t" anchorCtr="0">
            <a:spAutoFit/>
          </a:bodyPr>
          <a:lstStyle/>
          <a:p>
            <a:pPr algn="l"/>
            <a:r>
              <a:rPr lang="en-IE" sz="1200" b="1">
                <a:solidFill>
                  <a:srgbClr val="629987"/>
                </a:solidFill>
                <a:latin typeface="Poppins SemiBold"/>
                <a:cs typeface="Poppins SemiBold"/>
              </a:rPr>
              <a:t>HOW TO USE</a:t>
            </a:r>
          </a:p>
        </p:txBody>
      </p:sp>
      <p:sp>
        <p:nvSpPr>
          <p:cNvPr id="7" name="TextBox 6">
            <a:extLst>
              <a:ext uri="{FF2B5EF4-FFF2-40B4-BE49-F238E27FC236}">
                <a16:creationId xmlns:a16="http://schemas.microsoft.com/office/drawing/2014/main" id="{4FF84163-F69E-470F-ADD8-716F96457B17}"/>
              </a:ext>
            </a:extLst>
          </p:cNvPr>
          <p:cNvSpPr txBox="1"/>
          <p:nvPr/>
        </p:nvSpPr>
        <p:spPr>
          <a:xfrm>
            <a:off x="609600" y="3683000"/>
            <a:ext cx="3759200" cy="711200"/>
          </a:xfrm>
          <a:prstGeom prst="rect">
            <a:avLst/>
          </a:prstGeom>
          <a:noFill/>
        </p:spPr>
        <p:txBody>
          <a:bodyPr vertOverflow="overflow" vert="horz" wrap="square" rtlCol="0" anchor="t" anchorCtr="0">
            <a:spAutoFit/>
          </a:bodyPr>
          <a:lstStyle/>
          <a:p>
            <a:pPr algn="l"/>
            <a:r>
              <a:rPr lang="en-GB" sz="1350">
                <a:solidFill>
                  <a:srgbClr val="73726C"/>
                </a:solidFill>
                <a:latin typeface="Poppins"/>
                <a:cs typeface="Poppins"/>
              </a:rPr>
              <a:t>Attach every file from the previous steps in Manus, then paste the prompt. Manus can research and, if you approve, build the product.</a:t>
            </a:r>
            <a:endParaRPr lang="en-IE" sz="1350">
              <a:solidFill>
                <a:srgbClr val="73726C"/>
              </a:solidFill>
              <a:latin typeface="Poppins"/>
              <a:cs typeface="Poppins"/>
            </a:endParaRPr>
          </a:p>
        </p:txBody>
      </p:sp>
      <p:sp>
        <p:nvSpPr>
          <p:cNvPr id="8" name="TextBox 7">
            <a:extLst>
              <a:ext uri="{FF2B5EF4-FFF2-40B4-BE49-F238E27FC236}">
                <a16:creationId xmlns:a16="http://schemas.microsoft.com/office/drawing/2014/main" id="{3B458A15-9C1A-45E2-B2EC-A16C2321854C}"/>
              </a:ext>
            </a:extLst>
          </p:cNvPr>
          <p:cNvSpPr txBox="1"/>
          <p:nvPr/>
        </p:nvSpPr>
        <p:spPr>
          <a:xfrm>
            <a:off x="609600" y="4724400"/>
            <a:ext cx="3759200" cy="228600"/>
          </a:xfrm>
          <a:prstGeom prst="rect">
            <a:avLst/>
          </a:prstGeom>
          <a:noFill/>
        </p:spPr>
        <p:txBody>
          <a:bodyPr vertOverflow="overflow" vert="horz" wrap="square" rtlCol="0" anchor="t" anchorCtr="0">
            <a:spAutoFit/>
          </a:bodyPr>
          <a:lstStyle/>
          <a:p>
            <a:pPr algn="l"/>
            <a:r>
              <a:rPr lang="en-IE" sz="1200" b="1">
                <a:solidFill>
                  <a:srgbClr val="629987"/>
                </a:solidFill>
                <a:latin typeface="Poppins SemiBold"/>
                <a:cs typeface="Poppins SemiBold"/>
              </a:rPr>
              <a:t>WHAT YOU GET</a:t>
            </a:r>
          </a:p>
        </p:txBody>
      </p:sp>
      <p:sp>
        <p:nvSpPr>
          <p:cNvPr id="9" name="TextBox 8">
            <a:extLst>
              <a:ext uri="{FF2B5EF4-FFF2-40B4-BE49-F238E27FC236}">
                <a16:creationId xmlns:a16="http://schemas.microsoft.com/office/drawing/2014/main" id="{39C106AB-AA0D-4F70-A37D-1FA56C8C0050}"/>
              </a:ext>
            </a:extLst>
          </p:cNvPr>
          <p:cNvSpPr txBox="1"/>
          <p:nvPr/>
        </p:nvSpPr>
        <p:spPr>
          <a:xfrm>
            <a:off x="609600" y="5003800"/>
            <a:ext cx="3759200" cy="1524000"/>
          </a:xfrm>
          <a:prstGeom prst="rect">
            <a:avLst/>
          </a:prstGeom>
          <a:noFill/>
        </p:spPr>
        <p:txBody>
          <a:bodyPr vertOverflow="overflow" vert="horz" wrap="square" rtlCol="0" anchor="t" anchorCtr="0">
            <a:spAutoFit/>
          </a:bodyPr>
          <a:lstStyle/>
          <a:p>
            <a:pPr algn="l"/>
            <a:r>
              <a:rPr lang="en-GB" sz="1400">
                <a:solidFill>
                  <a:srgbClr val="73726C"/>
                </a:solidFill>
                <a:latin typeface="Poppins"/>
                <a:cs typeface="Poppins"/>
              </a:rPr>
              <a:t>•  5 product ideas, scored &amp; ranked
•  The winning idea
•  Full AWS development plan
•  Optional: it builds the MVP</a:t>
            </a:r>
            <a:endParaRPr lang="en-IE" sz="1400">
              <a:solidFill>
                <a:srgbClr val="73726C"/>
              </a:solidFill>
              <a:latin typeface="Poppins"/>
              <a:cs typeface="Poppins"/>
            </a:endParaRPr>
          </a:p>
        </p:txBody>
      </p:sp>
      <p:sp>
        <p:nvSpPr>
          <p:cNvPr id="10" name="URLWatermark">
            <a:extLst>
              <a:ext uri="{FF2B5EF4-FFF2-40B4-BE49-F238E27FC236}">
                <a16:creationId xmlns:a16="http://schemas.microsoft.com/office/drawing/2014/main" id="{C56658B5-65D1-40F0-AD3F-B04E9976BD5E}"/>
              </a:ext>
            </a:extLst>
          </p:cNvPr>
          <p:cNvSpPr txBox="1"/>
          <p:nvPr/>
        </p:nvSpPr>
        <p:spPr>
          <a:xfrm>
            <a:off x="9359900" y="254000"/>
            <a:ext cx="5130800" cy="279400"/>
          </a:xfrm>
          <a:prstGeom prst="rect">
            <a:avLst/>
          </a:prstGeom>
          <a:noFill/>
        </p:spPr>
        <p:txBody>
          <a:bodyPr vertOverflow="overflow" vert="horz" wrap="none" rtlCol="0" anchor="t" anchorCtr="0">
            <a:noAutofit/>
          </a:bodyPr>
          <a:lstStyle/>
          <a:p>
            <a:pPr algn="l"/>
            <a:r>
              <a:rPr lang="en-IE" sz="1300" b="1">
                <a:solidFill>
                  <a:srgbClr val="73726C"/>
                </a:solidFill>
                <a:latin typeface="Poppins"/>
                <a:cs typeface="Poppins"/>
              </a:rPr>
              <a:t>https://kevin.echofold.ai</a:t>
            </a:r>
          </a:p>
        </p:txBody>
      </p:sp>
      <p:sp>
        <p:nvSpPr>
          <p:cNvPr id="11" name="PromptBody">
            <a:extLst>
              <a:ext uri="{FF2B5EF4-FFF2-40B4-BE49-F238E27FC236}">
                <a16:creationId xmlns:a16="http://schemas.microsoft.com/office/drawing/2014/main" id="{C0C57182-50CC-4876-AC49-2C6EF6F80AAA}"/>
              </a:ext>
            </a:extLst>
          </p:cNvPr>
          <p:cNvSpPr txBox="1"/>
          <p:nvPr/>
        </p:nvSpPr>
        <p:spPr>
          <a:xfrm>
            <a:off x="4648200" y="1168400"/>
            <a:ext cx="6629400" cy="4318000"/>
          </a:xfrm>
          <a:prstGeom prst="rect">
            <a:avLst/>
          </a:prstGeom>
          <a:noFill/>
        </p:spPr>
        <p:txBody>
          <a:bodyPr vertOverflow="overflow" vert="horz" wrap="square" numCol="2" spcCol="180000" rtlCol="0" anchor="t" anchorCtr="0">
            <a:noAutofit/>
          </a:bodyPr>
          <a:lstStyle/>
          <a:p>
            <a:pPr algn="l"/>
            <a:r>
              <a:rPr lang="en-GB" sz="800" dirty="0">
                <a:solidFill>
                  <a:srgbClr val="2A2A28"/>
                </a:solidFill>
                <a:latin typeface="Poppins"/>
                <a:cs typeface="Poppins"/>
              </a:rPr>
              <a:t>HOW TO USE THIS
Open a new chat in Manus, attach every file from the previous steps (your whole library), then paste the prompt below. Manus can research the tech and, if you approve at the end, build the product, so run this step in Manus.
THE PROMPT (paste from here down, with your files attached)
You are a senior product strategist and principal software architect. I’ve attached my full startup library from the previous steps (problem, value proposition, USP, personas, competitors, market, business model, pricing, go-to-market, financials). Treat it as your single source of truth. Work in one pass, no follow-up questions. Where something is missing, make a reasonable assumption, state it, and continue.
</a:t>
            </a:r>
            <a:r>
              <a:rPr lang="en-GB" sz="800" b="1" dirty="0">
                <a:solidFill>
                  <a:srgbClr val="D97757"/>
                </a:solidFill>
                <a:latin typeface="Poppins"/>
                <a:cs typeface="Poppins"/>
              </a:rPr>
              <a:t>1. Generate 5 product ideas</a:t>
            </a:r>
            <a:r>
              <a:rPr lang="en-GB" sz="800" dirty="0">
                <a:solidFill>
                  <a:srgbClr val="2A2A28"/>
                </a:solidFill>
                <a:latin typeface="Poppins"/>
                <a:cs typeface="Poppins"/>
              </a:rPr>
              <a:t>
From the library, propose 5 distinct product ideas that deliver on the validated problem. For each: what it is, who it serves, how it solves the problem, the moat/defensibility, recurring-revenue potential, and rough build complexity and time to market.
</a:t>
            </a:r>
            <a:r>
              <a:rPr lang="en-GB" sz="800" b="1" dirty="0">
                <a:solidFill>
                  <a:srgbClr val="D97757"/>
                </a:solidFill>
                <a:latin typeface="Poppins"/>
                <a:cs typeface="Poppins"/>
              </a:rPr>
              <a:t>2. Rank them</a:t>
            </a:r>
            <a:r>
              <a:rPr lang="en-GB" sz="800" dirty="0">
                <a:solidFill>
                  <a:srgbClr val="2A2A28"/>
                </a:solidFill>
                <a:latin typeface="Poppins"/>
                <a:cs typeface="Poppins"/>
              </a:rPr>
              <a:t>
Score the 5 against weighted criteria: moat, problem fit, recurring revenue, market demand, feasibility/build cost, and time to value. Show the scores in a matrix, total them, and rank the ideas most-to-least promising with a one-line reason each.
</a:t>
            </a:r>
            <a:r>
              <a:rPr lang="en-GB" sz="800" b="1" dirty="0">
                <a:solidFill>
                  <a:srgbClr val="D97757"/>
                </a:solidFill>
                <a:latin typeface="Poppins"/>
                <a:cs typeface="Poppins"/>
              </a:rPr>
              <a:t>3. Pick the winner</a:t>
            </a:r>
            <a:r>
              <a:rPr lang="en-GB" sz="800" dirty="0">
                <a:solidFill>
                  <a:srgbClr val="2A2A28"/>
                </a:solidFill>
                <a:latin typeface="Poppins"/>
                <a:cs typeface="Poppins"/>
              </a:rPr>
              <a:t>
Select the highest-scoring idea and state briefly why it wins.
</a:t>
            </a:r>
            <a:r>
              <a:rPr lang="en-GB" sz="800" b="1" dirty="0">
                <a:solidFill>
                  <a:srgbClr val="D97757"/>
                </a:solidFill>
                <a:latin typeface="Poppins"/>
                <a:cs typeface="Poppins"/>
              </a:rPr>
              <a:t>4. Build the production development plan</a:t>
            </a:r>
            <a:r>
              <a:rPr lang="en-GB" sz="800" dirty="0">
                <a:solidFill>
                  <a:srgbClr val="2A2A28"/>
                </a:solidFill>
                <a:latin typeface="Poppins"/>
                <a:cs typeface="Poppins"/>
              </a:rPr>
              <a:t>
Research the latest, production-ready tech to build it (favour proven over bleeding-edge; justify each choice against alternatives, cite sources with name + year). Design it for AWS using the Well-Architected Framework, naming specific services. Cover: scope and MVP boundary; architecture (diagram, components, data flow); tech stack (frontend, backend, data, infra, any AI/ML, each justified); data model and key APIs; security and compliance (auth, encryption, secrets, standards); scalability and reliability; DevOps (</a:t>
            </a:r>
            <a:r>
              <a:rPr lang="en-GB" sz="800" dirty="0" err="1">
                <a:solidFill>
                  <a:srgbClr val="2A2A28"/>
                </a:solidFill>
                <a:latin typeface="Poppins"/>
                <a:cs typeface="Poppins"/>
              </a:rPr>
              <a:t>IaC</a:t>
            </a:r>
            <a:r>
              <a:rPr lang="en-GB" sz="800" dirty="0">
                <a:solidFill>
                  <a:srgbClr val="2A2A28"/>
                </a:solidFill>
                <a:latin typeface="Poppins"/>
                <a:cs typeface="Poppins"/>
              </a:rPr>
              <a:t>, CI/CD, environments, testing); observability (logging, monitoring, alerting); cost estimate (rough monthly AWS at MVP and at scale); delivery roadmap (MVP, v1, scale, milestones and timeline); team and roles; and top risks with mitigations.
</a:t>
            </a:r>
            <a:r>
              <a:rPr lang="en-GB" sz="800" b="1" dirty="0">
                <a:solidFill>
                  <a:srgbClr val="D97757"/>
                </a:solidFill>
                <a:latin typeface="Poppins"/>
                <a:cs typeface="Poppins"/>
              </a:rPr>
              <a:t>5. Deliver</a:t>
            </a:r>
            <a:r>
              <a:rPr lang="en-GB" sz="800" dirty="0">
                <a:solidFill>
                  <a:srgbClr val="2A2A28"/>
                </a:solidFill>
                <a:latin typeface="Poppins"/>
                <a:cs typeface="Poppins"/>
              </a:rPr>
              <a:t>
Give me the two documents below, then a short summary of the winning idea and the plan.
DELIVERABLES
Product_Ideas.md, the 5 ideas, the scoring matrix, and the ranked pick.
Development_Plan.md, the full production plan for the winning idea.
</a:t>
            </a:r>
            <a:r>
              <a:rPr lang="en-GB" sz="800" b="1" dirty="0">
                <a:solidFill>
                  <a:srgbClr val="D97757"/>
                </a:solidFill>
                <a:latin typeface="Poppins"/>
                <a:cs typeface="Poppins"/>
              </a:rPr>
              <a:t>OPTIONAL BUILD STEP</a:t>
            </a:r>
            <a:r>
              <a:rPr lang="en-GB" sz="800" dirty="0">
                <a:solidFill>
                  <a:srgbClr val="2A2A28"/>
                </a:solidFill>
                <a:latin typeface="Poppins"/>
                <a:cs typeface="Poppins"/>
              </a:rPr>
              <a:t>
When I reply “build it”, take Development_Plan.md and start building the prototype, beginning with the MVP phase. Don’t start until I say so.</a:t>
            </a:r>
            <a:endParaRPr lang="en-IE" sz="800" dirty="0">
              <a:solidFill>
                <a:srgbClr val="2A2A28"/>
              </a:solidFill>
              <a:latin typeface="Poppins"/>
              <a:cs typeface="Poppins"/>
            </a:endParaRPr>
          </a:p>
        </p:txBody>
      </p:sp>
    </p:spTree>
    <p:extLst>
      <p:ext uri="{BB962C8B-B14F-4D97-AF65-F5344CB8AC3E}">
        <p14:creationId xmlns:p14="http://schemas.microsoft.com/office/powerpoint/2010/main" val="3299618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9F5">
            <a:alpha val="100000"/>
          </a:srgb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BF29FFF-C306-4FC7-9DB0-27D62341A99E}"/>
              </a:ext>
            </a:extLst>
          </p:cNvPr>
          <p:cNvSpPr/>
          <p:nvPr/>
        </p:nvSpPr>
        <p:spPr>
          <a:xfrm>
            <a:off x="609600" y="508000"/>
            <a:ext cx="1778000" cy="393700"/>
          </a:xfrm>
          <a:prstGeom prst="roundRect">
            <a:avLst/>
          </a:prstGeom>
          <a:solidFill>
            <a:srgbClr val="62998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ctr" anchorCtr="0">
            <a:noAutofit/>
          </a:bodyPr>
          <a:lstStyle/>
          <a:p>
            <a:pPr algn="l"/>
            <a:r>
              <a:rPr lang="en-IE" sz="1100" b="1">
                <a:solidFill>
                  <a:srgbClr val="FFFFFF"/>
                </a:solidFill>
                <a:latin typeface="Poppins SemiBold"/>
                <a:cs typeface="Poppins SemiBold"/>
              </a:rPr>
              <a:t>INTRODUCTION</a:t>
            </a:r>
          </a:p>
        </p:txBody>
      </p:sp>
      <p:sp>
        <p:nvSpPr>
          <p:cNvPr id="3" name="TextBox 2">
            <a:extLst>
              <a:ext uri="{FF2B5EF4-FFF2-40B4-BE49-F238E27FC236}">
                <a16:creationId xmlns:a16="http://schemas.microsoft.com/office/drawing/2014/main" id="{D35772B9-B3D5-4696-A81D-77BB847FDD53}"/>
              </a:ext>
            </a:extLst>
          </p:cNvPr>
          <p:cNvSpPr txBox="1"/>
          <p:nvPr/>
        </p:nvSpPr>
        <p:spPr>
          <a:xfrm>
            <a:off x="609600" y="939800"/>
            <a:ext cx="10414000" cy="635000"/>
          </a:xfrm>
          <a:prstGeom prst="rect">
            <a:avLst/>
          </a:prstGeom>
          <a:noFill/>
        </p:spPr>
        <p:txBody>
          <a:bodyPr vertOverflow="overflow" vert="horz" wrap="square" rtlCol="0" anchor="t" anchorCtr="0">
            <a:spAutoFit/>
          </a:bodyPr>
          <a:lstStyle/>
          <a:p>
            <a:pPr algn="l"/>
            <a:r>
              <a:rPr lang="en-IE" sz="4100" b="1">
                <a:solidFill>
                  <a:srgbClr val="141413"/>
                </a:solidFill>
                <a:latin typeface="Poppins SemiBold"/>
                <a:cs typeface="Poppins SemiBold"/>
              </a:rPr>
              <a:t>Hello, I'm Kevin</a:t>
            </a:r>
          </a:p>
        </p:txBody>
      </p:sp>
      <p:sp>
        <p:nvSpPr>
          <p:cNvPr id="4" name="TextBox 3">
            <a:extLst>
              <a:ext uri="{FF2B5EF4-FFF2-40B4-BE49-F238E27FC236}">
                <a16:creationId xmlns:a16="http://schemas.microsoft.com/office/drawing/2014/main" id="{84A6B078-DFB8-4FDF-8D48-5E7B7A3CAAD0}"/>
              </a:ext>
            </a:extLst>
          </p:cNvPr>
          <p:cNvSpPr txBox="1"/>
          <p:nvPr/>
        </p:nvSpPr>
        <p:spPr>
          <a:xfrm>
            <a:off x="609600" y="1739900"/>
            <a:ext cx="10502900" cy="292100"/>
          </a:xfrm>
          <a:prstGeom prst="rect">
            <a:avLst/>
          </a:prstGeom>
          <a:noFill/>
        </p:spPr>
        <p:txBody>
          <a:bodyPr vertOverflow="overflow" vert="horz" wrap="square" rtlCol="0" anchor="t" anchorCtr="0">
            <a:spAutoFit/>
          </a:bodyPr>
          <a:lstStyle/>
          <a:p>
            <a:pPr algn="l"/>
            <a:r>
              <a:rPr lang="en-GB" sz="1500">
                <a:solidFill>
                  <a:srgbClr val="73726C"/>
                </a:solidFill>
                <a:latin typeface="Poppins"/>
                <a:cs typeface="Poppins"/>
              </a:rPr>
              <a:t>Founder of Echofold, putting AI to work for startups and businesses.</a:t>
            </a:r>
            <a:endParaRPr lang="en-IE" sz="1500">
              <a:solidFill>
                <a:srgbClr val="73726C"/>
              </a:solidFill>
              <a:latin typeface="Poppins"/>
              <a:cs typeface="Poppins"/>
            </a:endParaRPr>
          </a:p>
        </p:txBody>
      </p:sp>
      <p:sp>
        <p:nvSpPr>
          <p:cNvPr id="5" name="Rectangle: Rounded Corners 4">
            <a:extLst>
              <a:ext uri="{FF2B5EF4-FFF2-40B4-BE49-F238E27FC236}">
                <a16:creationId xmlns:a16="http://schemas.microsoft.com/office/drawing/2014/main" id="{8D7C73CD-7056-4EF3-AF07-41B911694F07}"/>
              </a:ext>
            </a:extLst>
          </p:cNvPr>
          <p:cNvSpPr/>
          <p:nvPr/>
        </p:nvSpPr>
        <p:spPr>
          <a:xfrm>
            <a:off x="609600" y="2387600"/>
            <a:ext cx="5461000" cy="4013200"/>
          </a:xfrm>
          <a:prstGeom prst="roundRect">
            <a:avLst/>
          </a:prstGeom>
          <a:solidFill>
            <a:srgbClr val="F0EEE6"/>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6" name="TextBox 5">
            <a:extLst>
              <a:ext uri="{FF2B5EF4-FFF2-40B4-BE49-F238E27FC236}">
                <a16:creationId xmlns:a16="http://schemas.microsoft.com/office/drawing/2014/main" id="{DA5911EB-7884-4F2B-A02D-A97F52662586}"/>
              </a:ext>
            </a:extLst>
          </p:cNvPr>
          <p:cNvSpPr txBox="1"/>
          <p:nvPr/>
        </p:nvSpPr>
        <p:spPr>
          <a:xfrm>
            <a:off x="914400" y="2717800"/>
            <a:ext cx="4851400" cy="381000"/>
          </a:xfrm>
          <a:prstGeom prst="rect">
            <a:avLst/>
          </a:prstGeom>
          <a:noFill/>
        </p:spPr>
        <p:txBody>
          <a:bodyPr vertOverflow="overflow" vert="horz" wrap="square" rtlCol="0" anchor="t" anchorCtr="0">
            <a:spAutoFit/>
          </a:bodyPr>
          <a:lstStyle/>
          <a:p>
            <a:pPr algn="l"/>
            <a:r>
              <a:rPr lang="en-IE" sz="2400" b="1">
                <a:solidFill>
                  <a:srgbClr val="141413"/>
                </a:solidFill>
                <a:latin typeface="Poppins SemiBold"/>
                <a:cs typeface="Poppins SemiBold"/>
              </a:rPr>
              <a:t>Kevin Collins</a:t>
            </a:r>
          </a:p>
        </p:txBody>
      </p:sp>
      <p:sp>
        <p:nvSpPr>
          <p:cNvPr id="7" name="TextBox 6">
            <a:extLst>
              <a:ext uri="{FF2B5EF4-FFF2-40B4-BE49-F238E27FC236}">
                <a16:creationId xmlns:a16="http://schemas.microsoft.com/office/drawing/2014/main" id="{84F2CFE0-E3B9-4767-A5DD-D5F8FC3E9EF3}"/>
              </a:ext>
            </a:extLst>
          </p:cNvPr>
          <p:cNvSpPr txBox="1"/>
          <p:nvPr/>
        </p:nvSpPr>
        <p:spPr>
          <a:xfrm>
            <a:off x="914400" y="3175000"/>
            <a:ext cx="4851400" cy="279400"/>
          </a:xfrm>
          <a:prstGeom prst="rect">
            <a:avLst/>
          </a:prstGeom>
          <a:noFill/>
        </p:spPr>
        <p:txBody>
          <a:bodyPr vertOverflow="overflow" vert="horz" wrap="square" rtlCol="0" anchor="t" anchorCtr="0">
            <a:spAutoFit/>
          </a:bodyPr>
          <a:lstStyle/>
          <a:p>
            <a:pPr algn="l"/>
            <a:r>
              <a:rPr lang="en-IE" sz="1500" b="1">
                <a:solidFill>
                  <a:srgbClr val="629987"/>
                </a:solidFill>
                <a:latin typeface="Poppins SemiBold"/>
                <a:cs typeface="Poppins SemiBold"/>
              </a:rPr>
              <a:t>Founder · Echofold</a:t>
            </a:r>
          </a:p>
        </p:txBody>
      </p:sp>
      <p:sp>
        <p:nvSpPr>
          <p:cNvPr id="8" name="TextBox 7">
            <a:extLst>
              <a:ext uri="{FF2B5EF4-FFF2-40B4-BE49-F238E27FC236}">
                <a16:creationId xmlns:a16="http://schemas.microsoft.com/office/drawing/2014/main" id="{2F0DB5E4-DF56-4995-B21C-F71719E45DF6}"/>
              </a:ext>
            </a:extLst>
          </p:cNvPr>
          <p:cNvSpPr txBox="1"/>
          <p:nvPr/>
        </p:nvSpPr>
        <p:spPr>
          <a:xfrm>
            <a:off x="914400" y="3556000"/>
            <a:ext cx="4851400" cy="508000"/>
          </a:xfrm>
          <a:prstGeom prst="rect">
            <a:avLst/>
          </a:prstGeom>
          <a:noFill/>
        </p:spPr>
        <p:txBody>
          <a:bodyPr vertOverflow="overflow" vert="horz" wrap="square" rtlCol="0" anchor="t" anchorCtr="0">
            <a:spAutoFit/>
          </a:bodyPr>
          <a:lstStyle/>
          <a:p>
            <a:pPr algn="l"/>
            <a:r>
              <a:rPr lang="en-GB" sz="1500">
                <a:solidFill>
                  <a:srgbClr val="73726C"/>
                </a:solidFill>
                <a:latin typeface="Poppins"/>
                <a:cs typeface="Poppins"/>
              </a:rPr>
              <a:t>Through Echofold, I help companies put AI to work, end to end:</a:t>
            </a:r>
            <a:endParaRPr lang="en-IE" sz="1500">
              <a:solidFill>
                <a:srgbClr val="73726C"/>
              </a:solidFill>
              <a:latin typeface="Poppins"/>
              <a:cs typeface="Poppins"/>
            </a:endParaRPr>
          </a:p>
        </p:txBody>
      </p:sp>
      <p:sp>
        <p:nvSpPr>
          <p:cNvPr id="9" name="TextBox 8">
            <a:extLst>
              <a:ext uri="{FF2B5EF4-FFF2-40B4-BE49-F238E27FC236}">
                <a16:creationId xmlns:a16="http://schemas.microsoft.com/office/drawing/2014/main" id="{2440D73E-9D63-4281-9F12-46F37F550E46}"/>
              </a:ext>
            </a:extLst>
          </p:cNvPr>
          <p:cNvSpPr txBox="1"/>
          <p:nvPr/>
        </p:nvSpPr>
        <p:spPr>
          <a:xfrm>
            <a:off x="6477000" y="2463800"/>
            <a:ext cx="5080000" cy="228600"/>
          </a:xfrm>
          <a:prstGeom prst="rect">
            <a:avLst/>
          </a:prstGeom>
          <a:noFill/>
        </p:spPr>
        <p:txBody>
          <a:bodyPr vertOverflow="overflow" vert="horz" wrap="square" rtlCol="0" anchor="t" anchorCtr="0">
            <a:spAutoFit/>
          </a:bodyPr>
          <a:lstStyle/>
          <a:p>
            <a:pPr algn="l"/>
            <a:r>
              <a:rPr lang="en-IE" sz="1200" b="1">
                <a:solidFill>
                  <a:srgbClr val="629987"/>
                </a:solidFill>
                <a:latin typeface="Poppins SemiBold"/>
                <a:cs typeface="Poppins SemiBold"/>
              </a:rPr>
              <a:t>WHAT YOU'LL LEAVE WITH</a:t>
            </a:r>
          </a:p>
        </p:txBody>
      </p:sp>
      <p:sp>
        <p:nvSpPr>
          <p:cNvPr id="10" name="Rectangle: Rounded Corners 9">
            <a:extLst>
              <a:ext uri="{FF2B5EF4-FFF2-40B4-BE49-F238E27FC236}">
                <a16:creationId xmlns:a16="http://schemas.microsoft.com/office/drawing/2014/main" id="{215A7CF7-0DB1-44F1-BDA5-B59EA2E8CAA6}"/>
              </a:ext>
            </a:extLst>
          </p:cNvPr>
          <p:cNvSpPr/>
          <p:nvPr/>
        </p:nvSpPr>
        <p:spPr>
          <a:xfrm>
            <a:off x="6477000" y="2921000"/>
            <a:ext cx="546100" cy="546100"/>
          </a:xfrm>
          <a:prstGeom prst="roundRect">
            <a:avLst/>
          </a:prstGeom>
          <a:solidFill>
            <a:srgbClr val="D9775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ctr" anchorCtr="0">
            <a:noAutofit/>
          </a:bodyPr>
          <a:lstStyle/>
          <a:p>
            <a:pPr algn="l"/>
            <a:r>
              <a:rPr lang="en-IE" b="1">
                <a:solidFill>
                  <a:srgbClr val="FFFFFF"/>
                </a:solidFill>
                <a:latin typeface="Poppins SemiBold"/>
                <a:cs typeface="Poppins SemiBold"/>
              </a:rPr>
              <a:t>1</a:t>
            </a:r>
          </a:p>
        </p:txBody>
      </p:sp>
      <p:sp>
        <p:nvSpPr>
          <p:cNvPr id="11" name="TextBox 10">
            <a:extLst>
              <a:ext uri="{FF2B5EF4-FFF2-40B4-BE49-F238E27FC236}">
                <a16:creationId xmlns:a16="http://schemas.microsoft.com/office/drawing/2014/main" id="{9DD2D487-38DE-4B10-A9B6-238DA26AF06A}"/>
              </a:ext>
            </a:extLst>
          </p:cNvPr>
          <p:cNvSpPr txBox="1"/>
          <p:nvPr/>
        </p:nvSpPr>
        <p:spPr>
          <a:xfrm>
            <a:off x="7226300" y="2895600"/>
            <a:ext cx="4356100" cy="304800"/>
          </a:xfrm>
          <a:prstGeom prst="rect">
            <a:avLst/>
          </a:prstGeom>
          <a:noFill/>
        </p:spPr>
        <p:txBody>
          <a:bodyPr vertOverflow="overflow" vert="horz" wrap="square" rtlCol="0" anchor="t" anchorCtr="0">
            <a:spAutoFit/>
          </a:bodyPr>
          <a:lstStyle/>
          <a:p>
            <a:pPr algn="l"/>
            <a:r>
              <a:rPr lang="en-IE" b="1">
                <a:solidFill>
                  <a:srgbClr val="141413"/>
                </a:solidFill>
                <a:latin typeface="Poppins SemiBold"/>
                <a:cs typeface="Poppins SemiBold"/>
              </a:rPr>
              <a:t>Practical tools</a:t>
            </a:r>
          </a:p>
        </p:txBody>
      </p:sp>
      <p:sp>
        <p:nvSpPr>
          <p:cNvPr id="12" name="TextBox 11">
            <a:extLst>
              <a:ext uri="{FF2B5EF4-FFF2-40B4-BE49-F238E27FC236}">
                <a16:creationId xmlns:a16="http://schemas.microsoft.com/office/drawing/2014/main" id="{D71BC6D0-E5B1-4153-B9DC-C79CC52C982B}"/>
              </a:ext>
            </a:extLst>
          </p:cNvPr>
          <p:cNvSpPr txBox="1"/>
          <p:nvPr/>
        </p:nvSpPr>
        <p:spPr>
          <a:xfrm>
            <a:off x="7226300" y="3225800"/>
            <a:ext cx="4356100" cy="254000"/>
          </a:xfrm>
          <a:prstGeom prst="rect">
            <a:avLst/>
          </a:prstGeom>
          <a:noFill/>
        </p:spPr>
        <p:txBody>
          <a:bodyPr vertOverflow="overflow" vert="horz" wrap="square" rtlCol="0" anchor="t" anchorCtr="0">
            <a:spAutoFit/>
          </a:bodyPr>
          <a:lstStyle/>
          <a:p>
            <a:pPr algn="l"/>
            <a:r>
              <a:rPr lang="en-GB" sz="1400">
                <a:solidFill>
                  <a:srgbClr val="73726C"/>
                </a:solidFill>
                <a:latin typeface="Poppins"/>
                <a:cs typeface="Poppins"/>
              </a:rPr>
              <a:t>AI you can use on Monday morning</a:t>
            </a:r>
            <a:endParaRPr lang="en-IE" sz="1400">
              <a:solidFill>
                <a:srgbClr val="73726C"/>
              </a:solidFill>
              <a:latin typeface="Poppins"/>
              <a:cs typeface="Poppins"/>
            </a:endParaRPr>
          </a:p>
        </p:txBody>
      </p:sp>
      <p:sp>
        <p:nvSpPr>
          <p:cNvPr id="13" name="Rectangle: Rounded Corners 12">
            <a:extLst>
              <a:ext uri="{FF2B5EF4-FFF2-40B4-BE49-F238E27FC236}">
                <a16:creationId xmlns:a16="http://schemas.microsoft.com/office/drawing/2014/main" id="{4D883BD5-7885-457C-A98C-30F82DA58C3A}"/>
              </a:ext>
            </a:extLst>
          </p:cNvPr>
          <p:cNvSpPr/>
          <p:nvPr/>
        </p:nvSpPr>
        <p:spPr>
          <a:xfrm>
            <a:off x="6477000" y="4013200"/>
            <a:ext cx="546100" cy="546100"/>
          </a:xfrm>
          <a:prstGeom prst="roundRect">
            <a:avLst/>
          </a:prstGeom>
          <a:solidFill>
            <a:srgbClr val="827DBD"/>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ctr" anchorCtr="0">
            <a:noAutofit/>
          </a:bodyPr>
          <a:lstStyle/>
          <a:p>
            <a:pPr algn="l"/>
            <a:r>
              <a:rPr lang="en-IE" b="1">
                <a:solidFill>
                  <a:srgbClr val="FFFFFF"/>
                </a:solidFill>
                <a:latin typeface="Poppins SemiBold"/>
                <a:cs typeface="Poppins SemiBold"/>
              </a:rPr>
              <a:t>2</a:t>
            </a:r>
          </a:p>
        </p:txBody>
      </p:sp>
      <p:sp>
        <p:nvSpPr>
          <p:cNvPr id="14" name="TextBox 13">
            <a:extLst>
              <a:ext uri="{FF2B5EF4-FFF2-40B4-BE49-F238E27FC236}">
                <a16:creationId xmlns:a16="http://schemas.microsoft.com/office/drawing/2014/main" id="{BDE44893-62CD-4FA0-BC9B-524CECD9BE9D}"/>
              </a:ext>
            </a:extLst>
          </p:cNvPr>
          <p:cNvSpPr txBox="1"/>
          <p:nvPr/>
        </p:nvSpPr>
        <p:spPr>
          <a:xfrm>
            <a:off x="7226300" y="3987800"/>
            <a:ext cx="4356100" cy="304800"/>
          </a:xfrm>
          <a:prstGeom prst="rect">
            <a:avLst/>
          </a:prstGeom>
          <a:noFill/>
        </p:spPr>
        <p:txBody>
          <a:bodyPr vertOverflow="overflow" vert="horz" wrap="square" rtlCol="0" anchor="t" anchorCtr="0">
            <a:spAutoFit/>
          </a:bodyPr>
          <a:lstStyle/>
          <a:p>
            <a:pPr algn="l"/>
            <a:r>
              <a:rPr lang="en-IE" b="1">
                <a:solidFill>
                  <a:srgbClr val="141413"/>
                </a:solidFill>
                <a:latin typeface="Poppins SemiBold"/>
                <a:cs typeface="Poppins SemiBold"/>
              </a:rPr>
              <a:t>Sharper prompts</a:t>
            </a:r>
          </a:p>
        </p:txBody>
      </p:sp>
      <p:sp>
        <p:nvSpPr>
          <p:cNvPr id="15" name="TextBox 14">
            <a:extLst>
              <a:ext uri="{FF2B5EF4-FFF2-40B4-BE49-F238E27FC236}">
                <a16:creationId xmlns:a16="http://schemas.microsoft.com/office/drawing/2014/main" id="{60C02015-480C-4565-8E5B-765BA9B08827}"/>
              </a:ext>
            </a:extLst>
          </p:cNvPr>
          <p:cNvSpPr txBox="1"/>
          <p:nvPr/>
        </p:nvSpPr>
        <p:spPr>
          <a:xfrm>
            <a:off x="7226300" y="4318000"/>
            <a:ext cx="4356100" cy="254000"/>
          </a:xfrm>
          <a:prstGeom prst="rect">
            <a:avLst/>
          </a:prstGeom>
          <a:noFill/>
        </p:spPr>
        <p:txBody>
          <a:bodyPr vertOverflow="overflow" vert="horz" wrap="square" rtlCol="0" anchor="t" anchorCtr="0">
            <a:spAutoFit/>
          </a:bodyPr>
          <a:lstStyle/>
          <a:p>
            <a:pPr algn="l"/>
            <a:r>
              <a:rPr lang="en-GB" sz="1400">
                <a:solidFill>
                  <a:srgbClr val="73726C"/>
                </a:solidFill>
                <a:latin typeface="Poppins"/>
                <a:cs typeface="Poppins"/>
              </a:rPr>
              <a:t>For research, planning and content</a:t>
            </a:r>
            <a:endParaRPr lang="en-IE" sz="1400">
              <a:solidFill>
                <a:srgbClr val="73726C"/>
              </a:solidFill>
              <a:latin typeface="Poppins"/>
              <a:cs typeface="Poppins"/>
            </a:endParaRPr>
          </a:p>
        </p:txBody>
      </p:sp>
      <p:sp>
        <p:nvSpPr>
          <p:cNvPr id="16" name="Rectangle: Rounded Corners 15">
            <a:extLst>
              <a:ext uri="{FF2B5EF4-FFF2-40B4-BE49-F238E27FC236}">
                <a16:creationId xmlns:a16="http://schemas.microsoft.com/office/drawing/2014/main" id="{012793AD-9FDF-4E37-8E47-D9C36C47E1FB}"/>
              </a:ext>
            </a:extLst>
          </p:cNvPr>
          <p:cNvSpPr/>
          <p:nvPr/>
        </p:nvSpPr>
        <p:spPr>
          <a:xfrm>
            <a:off x="6477000" y="5105400"/>
            <a:ext cx="546100" cy="546100"/>
          </a:xfrm>
          <a:prstGeom prst="roundRect">
            <a:avLst/>
          </a:prstGeom>
          <a:solidFill>
            <a:srgbClr val="EAD7A4"/>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ctr" anchorCtr="0">
            <a:noAutofit/>
          </a:bodyPr>
          <a:lstStyle/>
          <a:p>
            <a:pPr algn="l"/>
            <a:r>
              <a:rPr lang="en-IE" b="1">
                <a:solidFill>
                  <a:srgbClr val="141413"/>
                </a:solidFill>
                <a:latin typeface="Poppins SemiBold"/>
                <a:cs typeface="Poppins SemiBold"/>
              </a:rPr>
              <a:t>3</a:t>
            </a:r>
          </a:p>
        </p:txBody>
      </p:sp>
      <p:sp>
        <p:nvSpPr>
          <p:cNvPr id="17" name="TextBox 16">
            <a:extLst>
              <a:ext uri="{FF2B5EF4-FFF2-40B4-BE49-F238E27FC236}">
                <a16:creationId xmlns:a16="http://schemas.microsoft.com/office/drawing/2014/main" id="{C5D78BC2-8062-401A-A197-8DDBA2BA25B6}"/>
              </a:ext>
            </a:extLst>
          </p:cNvPr>
          <p:cNvSpPr txBox="1"/>
          <p:nvPr/>
        </p:nvSpPr>
        <p:spPr>
          <a:xfrm>
            <a:off x="7226300" y="5080000"/>
            <a:ext cx="4356100" cy="304800"/>
          </a:xfrm>
          <a:prstGeom prst="rect">
            <a:avLst/>
          </a:prstGeom>
          <a:noFill/>
        </p:spPr>
        <p:txBody>
          <a:bodyPr vertOverflow="overflow" vert="horz" wrap="square" rtlCol="0" anchor="t" anchorCtr="0">
            <a:spAutoFit/>
          </a:bodyPr>
          <a:lstStyle/>
          <a:p>
            <a:pPr algn="l"/>
            <a:r>
              <a:rPr lang="en-IE" b="1">
                <a:solidFill>
                  <a:srgbClr val="141413"/>
                </a:solidFill>
                <a:latin typeface="Poppins SemiBold"/>
                <a:cs typeface="Poppins SemiBold"/>
              </a:rPr>
              <a:t>A way of working</a:t>
            </a:r>
          </a:p>
        </p:txBody>
      </p:sp>
      <p:sp>
        <p:nvSpPr>
          <p:cNvPr id="18" name="TextBox 17">
            <a:extLst>
              <a:ext uri="{FF2B5EF4-FFF2-40B4-BE49-F238E27FC236}">
                <a16:creationId xmlns:a16="http://schemas.microsoft.com/office/drawing/2014/main" id="{1287B643-97F9-49D8-B301-985CB41EED60}"/>
              </a:ext>
            </a:extLst>
          </p:cNvPr>
          <p:cNvSpPr txBox="1"/>
          <p:nvPr/>
        </p:nvSpPr>
        <p:spPr>
          <a:xfrm>
            <a:off x="7226300" y="5410200"/>
            <a:ext cx="4356100" cy="254000"/>
          </a:xfrm>
          <a:prstGeom prst="rect">
            <a:avLst/>
          </a:prstGeom>
          <a:noFill/>
        </p:spPr>
        <p:txBody>
          <a:bodyPr vertOverflow="overflow" vert="horz" wrap="square" rtlCol="0" anchor="t" anchorCtr="0">
            <a:spAutoFit/>
          </a:bodyPr>
          <a:lstStyle/>
          <a:p>
            <a:pPr algn="l"/>
            <a:r>
              <a:rPr lang="en-GB" sz="1400">
                <a:solidFill>
                  <a:srgbClr val="73726C"/>
                </a:solidFill>
                <a:latin typeface="Poppins"/>
                <a:cs typeface="Poppins"/>
              </a:rPr>
              <a:t>A repeatable workflow with AI</a:t>
            </a:r>
            <a:endParaRPr lang="en-IE" sz="1400">
              <a:solidFill>
                <a:srgbClr val="73726C"/>
              </a:solidFill>
              <a:latin typeface="Poppins"/>
              <a:cs typeface="Poppins"/>
            </a:endParaRPr>
          </a:p>
        </p:txBody>
      </p:sp>
      <p:sp>
        <p:nvSpPr>
          <p:cNvPr id="19" name="URLWatermark">
            <a:extLst>
              <a:ext uri="{FF2B5EF4-FFF2-40B4-BE49-F238E27FC236}">
                <a16:creationId xmlns:a16="http://schemas.microsoft.com/office/drawing/2014/main" id="{E9C95E0E-A486-4D7E-8EDD-510C40422D62}"/>
              </a:ext>
            </a:extLst>
          </p:cNvPr>
          <p:cNvSpPr txBox="1"/>
          <p:nvPr/>
        </p:nvSpPr>
        <p:spPr>
          <a:xfrm>
            <a:off x="9359900" y="254000"/>
            <a:ext cx="5130800" cy="279400"/>
          </a:xfrm>
          <a:prstGeom prst="rect">
            <a:avLst/>
          </a:prstGeom>
          <a:noFill/>
        </p:spPr>
        <p:txBody>
          <a:bodyPr vertOverflow="overflow" vert="horz" wrap="none" rtlCol="0" anchor="ctr" anchorCtr="0">
            <a:noAutofit/>
          </a:bodyPr>
          <a:lstStyle/>
          <a:p>
            <a:pPr algn="l"/>
            <a:r>
              <a:rPr lang="en-IE" sz="1300" b="1">
                <a:solidFill>
                  <a:srgbClr val="73726C"/>
                </a:solidFill>
                <a:latin typeface="Poppins"/>
                <a:cs typeface="Poppins"/>
              </a:rPr>
              <a:t>https://kevin.echofold.ai</a:t>
            </a:r>
          </a:p>
        </p:txBody>
      </p:sp>
      <p:pic>
        <p:nvPicPr>
          <p:cNvPr id="21" name="Picture 20">
            <a:extLst>
              <a:ext uri="{FF2B5EF4-FFF2-40B4-BE49-F238E27FC236}">
                <a16:creationId xmlns:a16="http://schemas.microsoft.com/office/drawing/2014/main" id="{1275332C-F040-1BBC-105B-EA06330C95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5715000"/>
            <a:ext cx="2387600" cy="622300"/>
          </a:xfrm>
          <a:prstGeom prst="rect">
            <a:avLst/>
          </a:prstGeom>
        </p:spPr>
      </p:pic>
      <p:sp>
        <p:nvSpPr>
          <p:cNvPr id="22" name="Rectangle: Rounded Corners 21">
            <a:extLst>
              <a:ext uri="{FF2B5EF4-FFF2-40B4-BE49-F238E27FC236}">
                <a16:creationId xmlns:a16="http://schemas.microsoft.com/office/drawing/2014/main" id="{5E994E62-7402-4465-B294-02702CEB66FC}"/>
              </a:ext>
            </a:extLst>
          </p:cNvPr>
          <p:cNvSpPr/>
          <p:nvPr/>
        </p:nvSpPr>
        <p:spPr>
          <a:xfrm>
            <a:off x="965200" y="4191000"/>
            <a:ext cx="139700" cy="139700"/>
          </a:xfrm>
          <a:prstGeom prst="roundRect">
            <a:avLst/>
          </a:prstGeom>
          <a:solidFill>
            <a:srgbClr val="D9775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3" name="TextBox 22">
            <a:extLst>
              <a:ext uri="{FF2B5EF4-FFF2-40B4-BE49-F238E27FC236}">
                <a16:creationId xmlns:a16="http://schemas.microsoft.com/office/drawing/2014/main" id="{674267C2-1C50-49E5-9D3B-89D4EC11AA9D}"/>
              </a:ext>
            </a:extLst>
          </p:cNvPr>
          <p:cNvSpPr txBox="1"/>
          <p:nvPr/>
        </p:nvSpPr>
        <p:spPr>
          <a:xfrm>
            <a:off x="1219200" y="4114800"/>
            <a:ext cx="4470400" cy="279400"/>
          </a:xfrm>
          <a:prstGeom prst="rect">
            <a:avLst/>
          </a:prstGeom>
          <a:noFill/>
        </p:spPr>
        <p:txBody>
          <a:bodyPr vertOverflow="overflow" vert="horz" wrap="square" rtlCol="0" anchor="ctr" anchorCtr="0">
            <a:spAutoFit/>
          </a:bodyPr>
          <a:lstStyle/>
          <a:p>
            <a:pPr algn="l"/>
            <a:r>
              <a:rPr lang="en-IE" sz="1400" b="1">
                <a:solidFill>
                  <a:srgbClr val="141413"/>
                </a:solidFill>
                <a:latin typeface="Poppins SemiBold"/>
                <a:cs typeface="Poppins SemiBold"/>
              </a:rPr>
              <a:t>AI consulting</a:t>
            </a:r>
          </a:p>
        </p:txBody>
      </p:sp>
      <p:sp>
        <p:nvSpPr>
          <p:cNvPr id="24" name="Rectangle: Rounded Corners 23">
            <a:extLst>
              <a:ext uri="{FF2B5EF4-FFF2-40B4-BE49-F238E27FC236}">
                <a16:creationId xmlns:a16="http://schemas.microsoft.com/office/drawing/2014/main" id="{976198F3-6167-4A9A-A15C-6A835A9DA934}"/>
              </a:ext>
            </a:extLst>
          </p:cNvPr>
          <p:cNvSpPr/>
          <p:nvPr/>
        </p:nvSpPr>
        <p:spPr>
          <a:xfrm>
            <a:off x="965200" y="4546600"/>
            <a:ext cx="139700" cy="139700"/>
          </a:xfrm>
          <a:prstGeom prst="roundRect">
            <a:avLst/>
          </a:prstGeom>
          <a:solidFill>
            <a:srgbClr val="827DBD"/>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5" name="TextBox 24">
            <a:extLst>
              <a:ext uri="{FF2B5EF4-FFF2-40B4-BE49-F238E27FC236}">
                <a16:creationId xmlns:a16="http://schemas.microsoft.com/office/drawing/2014/main" id="{91883E63-4891-49A8-8351-C10B70CBFEBF}"/>
              </a:ext>
            </a:extLst>
          </p:cNvPr>
          <p:cNvSpPr txBox="1"/>
          <p:nvPr/>
        </p:nvSpPr>
        <p:spPr>
          <a:xfrm>
            <a:off x="1219200" y="4470400"/>
            <a:ext cx="4470400" cy="279400"/>
          </a:xfrm>
          <a:prstGeom prst="rect">
            <a:avLst/>
          </a:prstGeom>
          <a:noFill/>
        </p:spPr>
        <p:txBody>
          <a:bodyPr vertOverflow="overflow" vert="horz" wrap="square" rtlCol="0" anchor="ctr" anchorCtr="0">
            <a:spAutoFit/>
          </a:bodyPr>
          <a:lstStyle/>
          <a:p>
            <a:pPr algn="l"/>
            <a:r>
              <a:rPr lang="en-GB" sz="1400" b="1">
                <a:solidFill>
                  <a:srgbClr val="141413"/>
                </a:solidFill>
                <a:latin typeface="Poppins SemiBold"/>
                <a:cs typeface="Poppins SemiBold"/>
              </a:rPr>
              <a:t>Building startup products for founders</a:t>
            </a:r>
            <a:endParaRPr lang="en-IE" sz="1400" b="1">
              <a:solidFill>
                <a:srgbClr val="141413"/>
              </a:solidFill>
              <a:latin typeface="Poppins SemiBold"/>
              <a:cs typeface="Poppins SemiBold"/>
            </a:endParaRPr>
          </a:p>
        </p:txBody>
      </p:sp>
      <p:sp>
        <p:nvSpPr>
          <p:cNvPr id="26" name="Rectangle: Rounded Corners 25">
            <a:extLst>
              <a:ext uri="{FF2B5EF4-FFF2-40B4-BE49-F238E27FC236}">
                <a16:creationId xmlns:a16="http://schemas.microsoft.com/office/drawing/2014/main" id="{E2AF611B-B4BE-484A-918E-D5DED380E409}"/>
              </a:ext>
            </a:extLst>
          </p:cNvPr>
          <p:cNvSpPr/>
          <p:nvPr/>
        </p:nvSpPr>
        <p:spPr>
          <a:xfrm>
            <a:off x="965200" y="4902200"/>
            <a:ext cx="139700" cy="139700"/>
          </a:xfrm>
          <a:prstGeom prst="roundRect">
            <a:avLst/>
          </a:prstGeom>
          <a:solidFill>
            <a:srgbClr val="62998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7" name="TextBox 26">
            <a:extLst>
              <a:ext uri="{FF2B5EF4-FFF2-40B4-BE49-F238E27FC236}">
                <a16:creationId xmlns:a16="http://schemas.microsoft.com/office/drawing/2014/main" id="{91DC1F7F-78E0-4B98-AA38-78E763330079}"/>
              </a:ext>
            </a:extLst>
          </p:cNvPr>
          <p:cNvSpPr txBox="1"/>
          <p:nvPr/>
        </p:nvSpPr>
        <p:spPr>
          <a:xfrm>
            <a:off x="1219200" y="4826000"/>
            <a:ext cx="4470400" cy="279400"/>
          </a:xfrm>
          <a:prstGeom prst="rect">
            <a:avLst/>
          </a:prstGeom>
          <a:noFill/>
        </p:spPr>
        <p:txBody>
          <a:bodyPr vertOverflow="overflow" vert="horz" wrap="square" rtlCol="0" anchor="ctr" anchorCtr="0">
            <a:spAutoFit/>
          </a:bodyPr>
          <a:lstStyle/>
          <a:p>
            <a:pPr algn="l"/>
            <a:r>
              <a:rPr lang="en-IE" sz="1400" b="1" dirty="0">
                <a:solidFill>
                  <a:srgbClr val="141413"/>
                </a:solidFill>
                <a:latin typeface="Poppins SemiBold"/>
                <a:cs typeface="Poppins SemiBold"/>
              </a:rPr>
              <a:t>Software for financial services</a:t>
            </a:r>
          </a:p>
        </p:txBody>
      </p:sp>
      <p:sp>
        <p:nvSpPr>
          <p:cNvPr id="28" name="Rectangle: Rounded Corners 27">
            <a:extLst>
              <a:ext uri="{FF2B5EF4-FFF2-40B4-BE49-F238E27FC236}">
                <a16:creationId xmlns:a16="http://schemas.microsoft.com/office/drawing/2014/main" id="{8A081C87-0965-483E-B0E5-74648E6FD788}"/>
              </a:ext>
            </a:extLst>
          </p:cNvPr>
          <p:cNvSpPr/>
          <p:nvPr/>
        </p:nvSpPr>
        <p:spPr>
          <a:xfrm>
            <a:off x="965200" y="5257800"/>
            <a:ext cx="139700" cy="139700"/>
          </a:xfrm>
          <a:prstGeom prst="roundRect">
            <a:avLst/>
          </a:prstGeom>
          <a:solidFill>
            <a:srgbClr val="EAD7A4"/>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9" name="TextBox 28">
            <a:extLst>
              <a:ext uri="{FF2B5EF4-FFF2-40B4-BE49-F238E27FC236}">
                <a16:creationId xmlns:a16="http://schemas.microsoft.com/office/drawing/2014/main" id="{88587E3D-3186-44F3-B0D3-7F5A7787FD91}"/>
              </a:ext>
            </a:extLst>
          </p:cNvPr>
          <p:cNvSpPr txBox="1"/>
          <p:nvPr/>
        </p:nvSpPr>
        <p:spPr>
          <a:xfrm>
            <a:off x="1219200" y="5181600"/>
            <a:ext cx="4470400" cy="279400"/>
          </a:xfrm>
          <a:prstGeom prst="rect">
            <a:avLst/>
          </a:prstGeom>
          <a:noFill/>
        </p:spPr>
        <p:txBody>
          <a:bodyPr vertOverflow="overflow" vert="horz" wrap="square" rtlCol="0" anchor="ctr" anchorCtr="0">
            <a:spAutoFit/>
          </a:bodyPr>
          <a:lstStyle/>
          <a:p>
            <a:pPr algn="l"/>
            <a:r>
              <a:rPr lang="en-IE" sz="1400" b="1">
                <a:solidFill>
                  <a:srgbClr val="141413"/>
                </a:solidFill>
                <a:latin typeface="Poppins SemiBold"/>
                <a:cs typeface="Poppins SemiBold"/>
              </a:rPr>
              <a:t>AI training &amp; hackathons</a:t>
            </a:r>
          </a:p>
        </p:txBody>
      </p:sp>
    </p:spTree>
    <p:extLst>
      <p:ext uri="{BB962C8B-B14F-4D97-AF65-F5344CB8AC3E}">
        <p14:creationId xmlns:p14="http://schemas.microsoft.com/office/powerpoint/2010/main" val="3662576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AF9F5">
            <a:alpha val="100000"/>
          </a:srgbClr>
        </a:solidFill>
        <a:effectLst/>
      </p:bgPr>
    </p:bg>
    <p:spTree>
      <p:nvGrpSpPr>
        <p:cNvPr id="1" name=""/>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id="{C1F02AA6-0E9B-4FB0-BEFC-C6C5A6DFC3BB}"/>
              </a:ext>
            </a:extLst>
          </p:cNvPr>
          <p:cNvSpPr/>
          <p:nvPr/>
        </p:nvSpPr>
        <p:spPr>
          <a:xfrm>
            <a:off x="8128000" y="4406900"/>
            <a:ext cx="3454400" cy="1968500"/>
          </a:xfrm>
          <a:prstGeom prst="roundRect">
            <a:avLst/>
          </a:prstGeom>
          <a:solidFill>
            <a:srgbClr val="F0EEE6"/>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3" name="Rectangle: Rounded Corners 22">
            <a:extLst>
              <a:ext uri="{FF2B5EF4-FFF2-40B4-BE49-F238E27FC236}">
                <a16:creationId xmlns:a16="http://schemas.microsoft.com/office/drawing/2014/main" id="{7F2F0C4A-4D39-46B7-A215-2405EB9C314A}"/>
              </a:ext>
            </a:extLst>
          </p:cNvPr>
          <p:cNvSpPr/>
          <p:nvPr/>
        </p:nvSpPr>
        <p:spPr>
          <a:xfrm>
            <a:off x="4368800" y="4406900"/>
            <a:ext cx="3454400" cy="1968500"/>
          </a:xfrm>
          <a:prstGeom prst="roundRect">
            <a:avLst/>
          </a:prstGeom>
          <a:solidFill>
            <a:srgbClr val="F0EEE6"/>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9" name="Rectangle: Rounded Corners 18">
            <a:extLst>
              <a:ext uri="{FF2B5EF4-FFF2-40B4-BE49-F238E27FC236}">
                <a16:creationId xmlns:a16="http://schemas.microsoft.com/office/drawing/2014/main" id="{55D9AF0D-6C13-4968-8FCF-7507616C58A0}"/>
              </a:ext>
            </a:extLst>
          </p:cNvPr>
          <p:cNvSpPr/>
          <p:nvPr/>
        </p:nvSpPr>
        <p:spPr>
          <a:xfrm>
            <a:off x="609600" y="4406900"/>
            <a:ext cx="3454400" cy="1968500"/>
          </a:xfrm>
          <a:prstGeom prst="roundRect">
            <a:avLst/>
          </a:prstGeom>
          <a:solidFill>
            <a:srgbClr val="F0EEE6"/>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5" name="Rectangle: Rounded Corners 14">
            <a:extLst>
              <a:ext uri="{FF2B5EF4-FFF2-40B4-BE49-F238E27FC236}">
                <a16:creationId xmlns:a16="http://schemas.microsoft.com/office/drawing/2014/main" id="{887ED181-7836-4865-92D2-FBB05336C6C1}"/>
              </a:ext>
            </a:extLst>
          </p:cNvPr>
          <p:cNvSpPr/>
          <p:nvPr/>
        </p:nvSpPr>
        <p:spPr>
          <a:xfrm>
            <a:off x="8128000" y="2311400"/>
            <a:ext cx="3454400" cy="1968500"/>
          </a:xfrm>
          <a:prstGeom prst="roundRect">
            <a:avLst/>
          </a:prstGeom>
          <a:solidFill>
            <a:srgbClr val="F0EEE6"/>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1" name="Rectangle: Rounded Corners 10">
            <a:extLst>
              <a:ext uri="{FF2B5EF4-FFF2-40B4-BE49-F238E27FC236}">
                <a16:creationId xmlns:a16="http://schemas.microsoft.com/office/drawing/2014/main" id="{7D5DEA4A-DC33-4441-949C-FDEB068100E7}"/>
              </a:ext>
            </a:extLst>
          </p:cNvPr>
          <p:cNvSpPr/>
          <p:nvPr/>
        </p:nvSpPr>
        <p:spPr>
          <a:xfrm>
            <a:off x="4368800" y="2311400"/>
            <a:ext cx="3454400" cy="1968500"/>
          </a:xfrm>
          <a:prstGeom prst="roundRect">
            <a:avLst/>
          </a:prstGeom>
          <a:solidFill>
            <a:srgbClr val="F0EEE6"/>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7" name="Rectangle: Rounded Corners 6">
            <a:extLst>
              <a:ext uri="{FF2B5EF4-FFF2-40B4-BE49-F238E27FC236}">
                <a16:creationId xmlns:a16="http://schemas.microsoft.com/office/drawing/2014/main" id="{210BEBB5-D5CC-4E30-B120-0D0785418A2C}"/>
              </a:ext>
            </a:extLst>
          </p:cNvPr>
          <p:cNvSpPr/>
          <p:nvPr/>
        </p:nvSpPr>
        <p:spPr>
          <a:xfrm>
            <a:off x="609600" y="2311400"/>
            <a:ext cx="3454400" cy="1968500"/>
          </a:xfrm>
          <a:prstGeom prst="roundRect">
            <a:avLst/>
          </a:prstGeom>
          <a:solidFill>
            <a:srgbClr val="F0EEE6"/>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4" name="Rectangle: Rounded Corners 3">
            <a:extLst>
              <a:ext uri="{FF2B5EF4-FFF2-40B4-BE49-F238E27FC236}">
                <a16:creationId xmlns:a16="http://schemas.microsoft.com/office/drawing/2014/main" id="{4122B3EF-ABB9-4923-809C-8677E48F9728}"/>
              </a:ext>
            </a:extLst>
          </p:cNvPr>
          <p:cNvSpPr/>
          <p:nvPr/>
        </p:nvSpPr>
        <p:spPr>
          <a:xfrm>
            <a:off x="609600" y="508000"/>
            <a:ext cx="1905000" cy="393700"/>
          </a:xfrm>
          <a:prstGeom prst="roundRect">
            <a:avLst/>
          </a:prstGeom>
          <a:solidFill>
            <a:srgbClr val="62998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ctr" anchorCtr="0">
            <a:noAutofit/>
          </a:bodyPr>
          <a:lstStyle/>
          <a:p>
            <a:pPr algn="l"/>
            <a:r>
              <a:rPr lang="en-IE" sz="1100" b="1">
                <a:solidFill>
                  <a:srgbClr val="FFFFFF"/>
                </a:solidFill>
                <a:latin typeface="Poppins SemiBold"/>
                <a:cs typeface="Poppins SemiBold"/>
              </a:rPr>
              <a:t>WHAT’S NEXT</a:t>
            </a:r>
          </a:p>
        </p:txBody>
      </p:sp>
      <p:sp>
        <p:nvSpPr>
          <p:cNvPr id="5" name="TextBox 4">
            <a:extLst>
              <a:ext uri="{FF2B5EF4-FFF2-40B4-BE49-F238E27FC236}">
                <a16:creationId xmlns:a16="http://schemas.microsoft.com/office/drawing/2014/main" id="{29B1DEDA-4676-4BBD-A64C-2B19AEB1A974}"/>
              </a:ext>
            </a:extLst>
          </p:cNvPr>
          <p:cNvSpPr txBox="1"/>
          <p:nvPr/>
        </p:nvSpPr>
        <p:spPr>
          <a:xfrm>
            <a:off x="609600" y="914400"/>
            <a:ext cx="10414000" cy="635000"/>
          </a:xfrm>
          <a:prstGeom prst="rect">
            <a:avLst/>
          </a:prstGeom>
          <a:noFill/>
        </p:spPr>
        <p:txBody>
          <a:bodyPr vertOverflow="overflow" vert="horz" wrap="square" rtlCol="0" anchor="t" anchorCtr="0">
            <a:spAutoFit/>
          </a:bodyPr>
          <a:lstStyle/>
          <a:p>
            <a:pPr algn="l"/>
            <a:r>
              <a:rPr lang="en-GB" sz="3400" b="1">
                <a:solidFill>
                  <a:srgbClr val="141413"/>
                </a:solidFill>
                <a:latin typeface="Poppins SemiBold"/>
                <a:cs typeface="Poppins SemiBold"/>
              </a:rPr>
              <a:t>This is just the start</a:t>
            </a:r>
            <a:endParaRPr lang="en-IE" sz="3400" b="1">
              <a:solidFill>
                <a:srgbClr val="141413"/>
              </a:solidFill>
              <a:latin typeface="Poppins SemiBold"/>
              <a:cs typeface="Poppins SemiBold"/>
            </a:endParaRPr>
          </a:p>
        </p:txBody>
      </p:sp>
      <p:sp>
        <p:nvSpPr>
          <p:cNvPr id="6" name="TextBox 5">
            <a:extLst>
              <a:ext uri="{FF2B5EF4-FFF2-40B4-BE49-F238E27FC236}">
                <a16:creationId xmlns:a16="http://schemas.microsoft.com/office/drawing/2014/main" id="{FF5E3D4C-8EBE-450F-ADBC-EA77BD6FAA33}"/>
              </a:ext>
            </a:extLst>
          </p:cNvPr>
          <p:cNvSpPr txBox="1"/>
          <p:nvPr/>
        </p:nvSpPr>
        <p:spPr>
          <a:xfrm>
            <a:off x="609600" y="1651000"/>
            <a:ext cx="10972800" cy="553998"/>
          </a:xfrm>
          <a:prstGeom prst="rect">
            <a:avLst/>
          </a:prstGeom>
          <a:noFill/>
        </p:spPr>
        <p:txBody>
          <a:bodyPr vertOverflow="overflow" vert="horz" wrap="square" rtlCol="0" anchor="t" anchorCtr="0">
            <a:spAutoFit/>
          </a:bodyPr>
          <a:lstStyle/>
          <a:p>
            <a:pPr algn="l"/>
            <a:r>
              <a:rPr lang="en-GB" sz="1500" dirty="0">
                <a:solidFill>
                  <a:srgbClr val="73726C"/>
                </a:solidFill>
                <a:latin typeface="Poppins"/>
                <a:cs typeface="Poppins"/>
              </a:rPr>
              <a:t>Your library is the launchpad, AI can keep going, deeper and hands-off. A few of the things you can point it at next:</a:t>
            </a:r>
            <a:endParaRPr lang="en-IE" sz="1500" dirty="0">
              <a:solidFill>
                <a:srgbClr val="73726C"/>
              </a:solidFill>
              <a:latin typeface="Poppins"/>
              <a:cs typeface="Poppins"/>
            </a:endParaRPr>
          </a:p>
        </p:txBody>
      </p:sp>
      <p:sp>
        <p:nvSpPr>
          <p:cNvPr id="8" name="Rectangle: Rounded Corners 7">
            <a:extLst>
              <a:ext uri="{FF2B5EF4-FFF2-40B4-BE49-F238E27FC236}">
                <a16:creationId xmlns:a16="http://schemas.microsoft.com/office/drawing/2014/main" id="{BD87CBBE-16FE-458B-9562-5B2240130321}"/>
              </a:ext>
            </a:extLst>
          </p:cNvPr>
          <p:cNvSpPr/>
          <p:nvPr/>
        </p:nvSpPr>
        <p:spPr>
          <a:xfrm>
            <a:off x="863600" y="2565400"/>
            <a:ext cx="584200" cy="584200"/>
          </a:xfrm>
          <a:prstGeom prst="roundRect">
            <a:avLst/>
          </a:prstGeom>
          <a:solidFill>
            <a:srgbClr val="D9775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9" name="TextBox 8">
            <a:extLst>
              <a:ext uri="{FF2B5EF4-FFF2-40B4-BE49-F238E27FC236}">
                <a16:creationId xmlns:a16="http://schemas.microsoft.com/office/drawing/2014/main" id="{A6E245CD-43E5-4991-AE51-5B5BB118E4CB}"/>
              </a:ext>
            </a:extLst>
          </p:cNvPr>
          <p:cNvSpPr txBox="1"/>
          <p:nvPr/>
        </p:nvSpPr>
        <p:spPr>
          <a:xfrm>
            <a:off x="863600" y="3302000"/>
            <a:ext cx="2946400" cy="304800"/>
          </a:xfrm>
          <a:prstGeom prst="rect">
            <a:avLst/>
          </a:prstGeom>
          <a:noFill/>
        </p:spPr>
        <p:txBody>
          <a:bodyPr vertOverflow="overflow" vert="horz" wrap="square" rtlCol="0" anchor="t" anchorCtr="0">
            <a:spAutoFit/>
          </a:bodyPr>
          <a:lstStyle/>
          <a:p>
            <a:pPr algn="l"/>
            <a:r>
              <a:rPr lang="en-IE" sz="1700" b="1">
                <a:solidFill>
                  <a:srgbClr val="141413"/>
                </a:solidFill>
                <a:latin typeface="Poppins SemiBold"/>
                <a:cs typeface="Poppins SemiBold"/>
              </a:rPr>
              <a:t>Competitor deep-dive</a:t>
            </a:r>
          </a:p>
        </p:txBody>
      </p:sp>
      <p:sp>
        <p:nvSpPr>
          <p:cNvPr id="10" name="TextBox 9">
            <a:extLst>
              <a:ext uri="{FF2B5EF4-FFF2-40B4-BE49-F238E27FC236}">
                <a16:creationId xmlns:a16="http://schemas.microsoft.com/office/drawing/2014/main" id="{84960E55-3495-4F14-ABBA-6FDD8DD0E49A}"/>
              </a:ext>
            </a:extLst>
          </p:cNvPr>
          <p:cNvSpPr txBox="1"/>
          <p:nvPr/>
        </p:nvSpPr>
        <p:spPr>
          <a:xfrm>
            <a:off x="863600" y="3632200"/>
            <a:ext cx="2946400" cy="558800"/>
          </a:xfrm>
          <a:prstGeom prst="rect">
            <a:avLst/>
          </a:prstGeom>
          <a:noFill/>
        </p:spPr>
        <p:txBody>
          <a:bodyPr vertOverflow="overflow" vert="horz" wrap="square" rtlCol="0" anchor="t" anchorCtr="0">
            <a:spAutoFit/>
          </a:bodyPr>
          <a:lstStyle/>
          <a:p>
            <a:pPr algn="l"/>
            <a:r>
              <a:rPr lang="en-GB" sz="1350">
                <a:solidFill>
                  <a:srgbClr val="73726C"/>
                </a:solidFill>
                <a:latin typeface="Poppins"/>
                <a:cs typeface="Poppins"/>
              </a:rPr>
              <a:t>Go deeper on rivals, pricing, features, moves and positioning.</a:t>
            </a:r>
            <a:endParaRPr lang="en-IE" sz="1350">
              <a:solidFill>
                <a:srgbClr val="73726C"/>
              </a:solidFill>
              <a:latin typeface="Poppins"/>
              <a:cs typeface="Poppins"/>
            </a:endParaRPr>
          </a:p>
        </p:txBody>
      </p:sp>
      <p:sp>
        <p:nvSpPr>
          <p:cNvPr id="12" name="Rectangle: Rounded Corners 11">
            <a:extLst>
              <a:ext uri="{FF2B5EF4-FFF2-40B4-BE49-F238E27FC236}">
                <a16:creationId xmlns:a16="http://schemas.microsoft.com/office/drawing/2014/main" id="{9C91037A-7121-47E0-9831-F29D1FD0CCFA}"/>
              </a:ext>
            </a:extLst>
          </p:cNvPr>
          <p:cNvSpPr/>
          <p:nvPr/>
        </p:nvSpPr>
        <p:spPr>
          <a:xfrm>
            <a:off x="4622800" y="2565400"/>
            <a:ext cx="584200" cy="584200"/>
          </a:xfrm>
          <a:prstGeom prst="roundRect">
            <a:avLst/>
          </a:prstGeom>
          <a:solidFill>
            <a:srgbClr val="827DBD"/>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3" name="TextBox 12">
            <a:extLst>
              <a:ext uri="{FF2B5EF4-FFF2-40B4-BE49-F238E27FC236}">
                <a16:creationId xmlns:a16="http://schemas.microsoft.com/office/drawing/2014/main" id="{C2A29200-9D70-483F-BB43-0CEA381326A9}"/>
              </a:ext>
            </a:extLst>
          </p:cNvPr>
          <p:cNvSpPr txBox="1"/>
          <p:nvPr/>
        </p:nvSpPr>
        <p:spPr>
          <a:xfrm>
            <a:off x="4622800" y="3302000"/>
            <a:ext cx="2946400" cy="304800"/>
          </a:xfrm>
          <a:prstGeom prst="rect">
            <a:avLst/>
          </a:prstGeom>
          <a:noFill/>
        </p:spPr>
        <p:txBody>
          <a:bodyPr vertOverflow="overflow" vert="horz" wrap="square" rtlCol="0" anchor="t" anchorCtr="0">
            <a:spAutoFit/>
          </a:bodyPr>
          <a:lstStyle/>
          <a:p>
            <a:pPr algn="l"/>
            <a:r>
              <a:rPr lang="en-IE" sz="1700" b="1">
                <a:solidFill>
                  <a:srgbClr val="141413"/>
                </a:solidFill>
                <a:latin typeface="Poppins SemiBold"/>
                <a:cs typeface="Poppins SemiBold"/>
              </a:rPr>
              <a:t>University research</a:t>
            </a:r>
          </a:p>
        </p:txBody>
      </p:sp>
      <p:sp>
        <p:nvSpPr>
          <p:cNvPr id="14" name="TextBox 13">
            <a:extLst>
              <a:ext uri="{FF2B5EF4-FFF2-40B4-BE49-F238E27FC236}">
                <a16:creationId xmlns:a16="http://schemas.microsoft.com/office/drawing/2014/main" id="{2E9BC8A0-AC32-494B-A7E2-82314E359CBF}"/>
              </a:ext>
            </a:extLst>
          </p:cNvPr>
          <p:cNvSpPr txBox="1"/>
          <p:nvPr/>
        </p:nvSpPr>
        <p:spPr>
          <a:xfrm>
            <a:off x="4622800" y="3632200"/>
            <a:ext cx="2946400" cy="558800"/>
          </a:xfrm>
          <a:prstGeom prst="rect">
            <a:avLst/>
          </a:prstGeom>
          <a:noFill/>
        </p:spPr>
        <p:txBody>
          <a:bodyPr vertOverflow="overflow" vert="horz" wrap="square" rtlCol="0" anchor="t" anchorCtr="0">
            <a:spAutoFit/>
          </a:bodyPr>
          <a:lstStyle/>
          <a:p>
            <a:pPr algn="l"/>
            <a:r>
              <a:rPr lang="en-GB" sz="1350">
                <a:solidFill>
                  <a:srgbClr val="73726C"/>
                </a:solidFill>
                <a:latin typeface="Poppins"/>
                <a:cs typeface="Poppins"/>
              </a:rPr>
              <a:t>Gather and synthesise academic and university research.</a:t>
            </a:r>
            <a:endParaRPr lang="en-IE" sz="1350">
              <a:solidFill>
                <a:srgbClr val="73726C"/>
              </a:solidFill>
              <a:latin typeface="Poppins"/>
              <a:cs typeface="Poppins"/>
            </a:endParaRPr>
          </a:p>
        </p:txBody>
      </p:sp>
      <p:sp>
        <p:nvSpPr>
          <p:cNvPr id="16" name="Rectangle: Rounded Corners 15">
            <a:extLst>
              <a:ext uri="{FF2B5EF4-FFF2-40B4-BE49-F238E27FC236}">
                <a16:creationId xmlns:a16="http://schemas.microsoft.com/office/drawing/2014/main" id="{FEF3EF24-4672-4B79-AC11-520921B7632A}"/>
              </a:ext>
            </a:extLst>
          </p:cNvPr>
          <p:cNvSpPr/>
          <p:nvPr/>
        </p:nvSpPr>
        <p:spPr>
          <a:xfrm>
            <a:off x="8382000" y="2565400"/>
            <a:ext cx="584200" cy="584200"/>
          </a:xfrm>
          <a:prstGeom prst="roundRect">
            <a:avLst/>
          </a:prstGeom>
          <a:solidFill>
            <a:srgbClr val="62998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7" name="TextBox 16">
            <a:extLst>
              <a:ext uri="{FF2B5EF4-FFF2-40B4-BE49-F238E27FC236}">
                <a16:creationId xmlns:a16="http://schemas.microsoft.com/office/drawing/2014/main" id="{55EFA21C-E45A-4801-B847-5FE0FF353A9F}"/>
              </a:ext>
            </a:extLst>
          </p:cNvPr>
          <p:cNvSpPr txBox="1"/>
          <p:nvPr/>
        </p:nvSpPr>
        <p:spPr>
          <a:xfrm>
            <a:off x="8382000" y="3302000"/>
            <a:ext cx="2946400" cy="304800"/>
          </a:xfrm>
          <a:prstGeom prst="rect">
            <a:avLst/>
          </a:prstGeom>
          <a:noFill/>
        </p:spPr>
        <p:txBody>
          <a:bodyPr vertOverflow="overflow" vert="horz" wrap="square" rtlCol="0" anchor="t" anchorCtr="0">
            <a:spAutoFit/>
          </a:bodyPr>
          <a:lstStyle/>
          <a:p>
            <a:pPr algn="l"/>
            <a:r>
              <a:rPr lang="en-IE" sz="1700" b="1">
                <a:solidFill>
                  <a:srgbClr val="141413"/>
                </a:solidFill>
                <a:latin typeface="Poppins SemiBold"/>
                <a:cs typeface="Poppins SemiBold"/>
              </a:rPr>
              <a:t>Customer leads</a:t>
            </a:r>
          </a:p>
        </p:txBody>
      </p:sp>
      <p:sp>
        <p:nvSpPr>
          <p:cNvPr id="18" name="TextBox 17">
            <a:extLst>
              <a:ext uri="{FF2B5EF4-FFF2-40B4-BE49-F238E27FC236}">
                <a16:creationId xmlns:a16="http://schemas.microsoft.com/office/drawing/2014/main" id="{D9D6E226-BB95-45CD-AB1B-478CEA6EED15}"/>
              </a:ext>
            </a:extLst>
          </p:cNvPr>
          <p:cNvSpPr txBox="1"/>
          <p:nvPr/>
        </p:nvSpPr>
        <p:spPr>
          <a:xfrm>
            <a:off x="8382000" y="3632200"/>
            <a:ext cx="2946400" cy="558800"/>
          </a:xfrm>
          <a:prstGeom prst="rect">
            <a:avLst/>
          </a:prstGeom>
          <a:noFill/>
        </p:spPr>
        <p:txBody>
          <a:bodyPr vertOverflow="overflow" vert="horz" wrap="square" rtlCol="0" anchor="t" anchorCtr="0">
            <a:spAutoFit/>
          </a:bodyPr>
          <a:lstStyle/>
          <a:p>
            <a:pPr algn="l"/>
            <a:r>
              <a:rPr lang="en-GB" sz="1350">
                <a:solidFill>
                  <a:srgbClr val="73726C"/>
                </a:solidFill>
                <a:latin typeface="Poppins"/>
                <a:cs typeface="Poppins"/>
              </a:rPr>
              <a:t>Find and scrape qualified customer leads at scale.</a:t>
            </a:r>
            <a:endParaRPr lang="en-IE" sz="1350">
              <a:solidFill>
                <a:srgbClr val="73726C"/>
              </a:solidFill>
              <a:latin typeface="Poppins"/>
              <a:cs typeface="Poppins"/>
            </a:endParaRPr>
          </a:p>
        </p:txBody>
      </p:sp>
      <p:sp>
        <p:nvSpPr>
          <p:cNvPr id="20" name="Rectangle: Rounded Corners 19">
            <a:extLst>
              <a:ext uri="{FF2B5EF4-FFF2-40B4-BE49-F238E27FC236}">
                <a16:creationId xmlns:a16="http://schemas.microsoft.com/office/drawing/2014/main" id="{CFF29B4C-9F90-4D3A-A9A7-1B326671B750}"/>
              </a:ext>
            </a:extLst>
          </p:cNvPr>
          <p:cNvSpPr/>
          <p:nvPr/>
        </p:nvSpPr>
        <p:spPr>
          <a:xfrm>
            <a:off x="863600" y="4660900"/>
            <a:ext cx="584200" cy="584200"/>
          </a:xfrm>
          <a:prstGeom prst="roundRect">
            <a:avLst/>
          </a:prstGeom>
          <a:solidFill>
            <a:srgbClr val="EAD7A4"/>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1" name="TextBox 20">
            <a:extLst>
              <a:ext uri="{FF2B5EF4-FFF2-40B4-BE49-F238E27FC236}">
                <a16:creationId xmlns:a16="http://schemas.microsoft.com/office/drawing/2014/main" id="{EA225C92-FBC4-4176-AF64-E79BDE3650C4}"/>
              </a:ext>
            </a:extLst>
          </p:cNvPr>
          <p:cNvSpPr txBox="1"/>
          <p:nvPr/>
        </p:nvSpPr>
        <p:spPr>
          <a:xfrm>
            <a:off x="863600" y="5397500"/>
            <a:ext cx="2946400" cy="304800"/>
          </a:xfrm>
          <a:prstGeom prst="rect">
            <a:avLst/>
          </a:prstGeom>
          <a:noFill/>
        </p:spPr>
        <p:txBody>
          <a:bodyPr vertOverflow="overflow" vert="horz" wrap="square" rtlCol="0" anchor="t" anchorCtr="0">
            <a:spAutoFit/>
          </a:bodyPr>
          <a:lstStyle/>
          <a:p>
            <a:pPr algn="l"/>
            <a:r>
              <a:rPr lang="en-IE" sz="1700" b="1">
                <a:solidFill>
                  <a:srgbClr val="141413"/>
                </a:solidFill>
                <a:latin typeface="Poppins SemiBold"/>
                <a:cs typeface="Poppins SemiBold"/>
              </a:rPr>
              <a:t>Marketing graphics</a:t>
            </a:r>
          </a:p>
        </p:txBody>
      </p:sp>
      <p:sp>
        <p:nvSpPr>
          <p:cNvPr id="22" name="TextBox 21">
            <a:extLst>
              <a:ext uri="{FF2B5EF4-FFF2-40B4-BE49-F238E27FC236}">
                <a16:creationId xmlns:a16="http://schemas.microsoft.com/office/drawing/2014/main" id="{71773A6D-0A59-4FED-AC16-BC18F423A9D3}"/>
              </a:ext>
            </a:extLst>
          </p:cNvPr>
          <p:cNvSpPr txBox="1"/>
          <p:nvPr/>
        </p:nvSpPr>
        <p:spPr>
          <a:xfrm>
            <a:off x="863600" y="5727700"/>
            <a:ext cx="2946400" cy="558800"/>
          </a:xfrm>
          <a:prstGeom prst="rect">
            <a:avLst/>
          </a:prstGeom>
          <a:noFill/>
        </p:spPr>
        <p:txBody>
          <a:bodyPr vertOverflow="overflow" vert="horz" wrap="square" rtlCol="0" anchor="t" anchorCtr="0">
            <a:spAutoFit/>
          </a:bodyPr>
          <a:lstStyle/>
          <a:p>
            <a:pPr algn="l"/>
            <a:r>
              <a:rPr lang="en-GB" sz="1350">
                <a:solidFill>
                  <a:srgbClr val="73726C"/>
                </a:solidFill>
                <a:latin typeface="Poppins"/>
                <a:cs typeface="Poppins"/>
              </a:rPr>
              <a:t>Generate on-brand graphics for every channel.</a:t>
            </a:r>
            <a:endParaRPr lang="en-IE" sz="1350">
              <a:solidFill>
                <a:srgbClr val="73726C"/>
              </a:solidFill>
              <a:latin typeface="Poppins"/>
              <a:cs typeface="Poppins"/>
            </a:endParaRPr>
          </a:p>
        </p:txBody>
      </p:sp>
      <p:sp>
        <p:nvSpPr>
          <p:cNvPr id="24" name="Rectangle: Rounded Corners 23">
            <a:extLst>
              <a:ext uri="{FF2B5EF4-FFF2-40B4-BE49-F238E27FC236}">
                <a16:creationId xmlns:a16="http://schemas.microsoft.com/office/drawing/2014/main" id="{8944EC7A-7172-4D4B-A614-213C26D5A4AF}"/>
              </a:ext>
            </a:extLst>
          </p:cNvPr>
          <p:cNvSpPr/>
          <p:nvPr/>
        </p:nvSpPr>
        <p:spPr>
          <a:xfrm>
            <a:off x="4622800" y="4660900"/>
            <a:ext cx="584200" cy="584200"/>
          </a:xfrm>
          <a:prstGeom prst="roundRect">
            <a:avLst/>
          </a:prstGeom>
          <a:solidFill>
            <a:srgbClr val="ECC2CC"/>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5" name="TextBox 24">
            <a:extLst>
              <a:ext uri="{FF2B5EF4-FFF2-40B4-BE49-F238E27FC236}">
                <a16:creationId xmlns:a16="http://schemas.microsoft.com/office/drawing/2014/main" id="{4064DF67-A66D-429B-83B9-FFE8290E34CB}"/>
              </a:ext>
            </a:extLst>
          </p:cNvPr>
          <p:cNvSpPr txBox="1"/>
          <p:nvPr/>
        </p:nvSpPr>
        <p:spPr>
          <a:xfrm>
            <a:off x="4622800" y="5397500"/>
            <a:ext cx="2946400" cy="304800"/>
          </a:xfrm>
          <a:prstGeom prst="rect">
            <a:avLst/>
          </a:prstGeom>
          <a:noFill/>
        </p:spPr>
        <p:txBody>
          <a:bodyPr vertOverflow="overflow" vert="horz" wrap="square" rtlCol="0" anchor="t" anchorCtr="0">
            <a:spAutoFit/>
          </a:bodyPr>
          <a:lstStyle/>
          <a:p>
            <a:pPr algn="l"/>
            <a:r>
              <a:rPr lang="en-IE" sz="1700" b="1">
                <a:solidFill>
                  <a:srgbClr val="141413"/>
                </a:solidFill>
                <a:latin typeface="Poppins SemiBold"/>
                <a:cs typeface="Poppins SemiBold"/>
              </a:rPr>
              <a:t>Videos</a:t>
            </a:r>
          </a:p>
        </p:txBody>
      </p:sp>
      <p:sp>
        <p:nvSpPr>
          <p:cNvPr id="26" name="TextBox 25">
            <a:extLst>
              <a:ext uri="{FF2B5EF4-FFF2-40B4-BE49-F238E27FC236}">
                <a16:creationId xmlns:a16="http://schemas.microsoft.com/office/drawing/2014/main" id="{632894FF-C255-4104-805F-9CADC04FE23F}"/>
              </a:ext>
            </a:extLst>
          </p:cNvPr>
          <p:cNvSpPr txBox="1"/>
          <p:nvPr/>
        </p:nvSpPr>
        <p:spPr>
          <a:xfrm>
            <a:off x="4622800" y="5727700"/>
            <a:ext cx="2946400" cy="558800"/>
          </a:xfrm>
          <a:prstGeom prst="rect">
            <a:avLst/>
          </a:prstGeom>
          <a:noFill/>
        </p:spPr>
        <p:txBody>
          <a:bodyPr vertOverflow="overflow" vert="horz" wrap="square" rtlCol="0" anchor="t" anchorCtr="0">
            <a:spAutoFit/>
          </a:bodyPr>
          <a:lstStyle/>
          <a:p>
            <a:pPr algn="l"/>
            <a:r>
              <a:rPr lang="en-GB" sz="1350">
                <a:solidFill>
                  <a:srgbClr val="73726C"/>
                </a:solidFill>
                <a:latin typeface="Poppins"/>
                <a:cs typeface="Poppins"/>
              </a:rPr>
              <a:t>Produce marketing and explainer videos on demand.</a:t>
            </a:r>
            <a:endParaRPr lang="en-IE" sz="1350">
              <a:solidFill>
                <a:srgbClr val="73726C"/>
              </a:solidFill>
              <a:latin typeface="Poppins"/>
              <a:cs typeface="Poppins"/>
            </a:endParaRPr>
          </a:p>
        </p:txBody>
      </p:sp>
      <p:sp>
        <p:nvSpPr>
          <p:cNvPr id="28" name="Rectangle: Rounded Corners 27">
            <a:extLst>
              <a:ext uri="{FF2B5EF4-FFF2-40B4-BE49-F238E27FC236}">
                <a16:creationId xmlns:a16="http://schemas.microsoft.com/office/drawing/2014/main" id="{7918FF03-EB56-4A46-9143-24F51EEF1FCC}"/>
              </a:ext>
            </a:extLst>
          </p:cNvPr>
          <p:cNvSpPr/>
          <p:nvPr/>
        </p:nvSpPr>
        <p:spPr>
          <a:xfrm>
            <a:off x="8382000" y="4660900"/>
            <a:ext cx="584200" cy="584200"/>
          </a:xfrm>
          <a:prstGeom prst="roundRect">
            <a:avLst/>
          </a:prstGeom>
          <a:solidFill>
            <a:srgbClr val="ABD8C8"/>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9" name="TextBox 28">
            <a:extLst>
              <a:ext uri="{FF2B5EF4-FFF2-40B4-BE49-F238E27FC236}">
                <a16:creationId xmlns:a16="http://schemas.microsoft.com/office/drawing/2014/main" id="{BB6756B8-B2CC-4169-9F27-3FE77DD2B536}"/>
              </a:ext>
            </a:extLst>
          </p:cNvPr>
          <p:cNvSpPr txBox="1"/>
          <p:nvPr/>
        </p:nvSpPr>
        <p:spPr>
          <a:xfrm>
            <a:off x="8382000" y="5397500"/>
            <a:ext cx="2946400" cy="304800"/>
          </a:xfrm>
          <a:prstGeom prst="rect">
            <a:avLst/>
          </a:prstGeom>
          <a:noFill/>
        </p:spPr>
        <p:txBody>
          <a:bodyPr vertOverflow="overflow" vert="horz" wrap="square" rtlCol="0" anchor="t" anchorCtr="0">
            <a:spAutoFit/>
          </a:bodyPr>
          <a:lstStyle/>
          <a:p>
            <a:pPr algn="l"/>
            <a:r>
              <a:rPr lang="en-IE" sz="1700" b="1">
                <a:solidFill>
                  <a:srgbClr val="141413"/>
                </a:solidFill>
                <a:latin typeface="Poppins SemiBold"/>
                <a:cs typeface="Poppins SemiBold"/>
              </a:rPr>
              <a:t>Strategy for anything</a:t>
            </a:r>
          </a:p>
        </p:txBody>
      </p:sp>
      <p:sp>
        <p:nvSpPr>
          <p:cNvPr id="30" name="TextBox 29">
            <a:extLst>
              <a:ext uri="{FF2B5EF4-FFF2-40B4-BE49-F238E27FC236}">
                <a16:creationId xmlns:a16="http://schemas.microsoft.com/office/drawing/2014/main" id="{4168762D-294A-4B31-A325-85092EEA06D9}"/>
              </a:ext>
            </a:extLst>
          </p:cNvPr>
          <p:cNvSpPr txBox="1"/>
          <p:nvPr/>
        </p:nvSpPr>
        <p:spPr>
          <a:xfrm>
            <a:off x="8382000" y="5727700"/>
            <a:ext cx="2946400" cy="558800"/>
          </a:xfrm>
          <a:prstGeom prst="rect">
            <a:avLst/>
          </a:prstGeom>
          <a:noFill/>
        </p:spPr>
        <p:txBody>
          <a:bodyPr vertOverflow="overflow" vert="horz" wrap="square" rtlCol="0" anchor="t" anchorCtr="0">
            <a:spAutoFit/>
          </a:bodyPr>
          <a:lstStyle/>
          <a:p>
            <a:pPr algn="l"/>
            <a:r>
              <a:rPr lang="en-GB" sz="1350">
                <a:solidFill>
                  <a:srgbClr val="73726C"/>
                </a:solidFill>
                <a:latin typeface="Poppins"/>
                <a:cs typeface="Poppins"/>
              </a:rPr>
              <a:t>Devise the plan for any part of the business, then just do it.</a:t>
            </a:r>
            <a:endParaRPr lang="en-IE" sz="1350">
              <a:solidFill>
                <a:srgbClr val="73726C"/>
              </a:solidFill>
              <a:latin typeface="Poppins"/>
              <a:cs typeface="Poppins"/>
            </a:endParaRPr>
          </a:p>
        </p:txBody>
      </p:sp>
      <p:sp>
        <p:nvSpPr>
          <p:cNvPr id="31" name="URLWatermark">
            <a:extLst>
              <a:ext uri="{FF2B5EF4-FFF2-40B4-BE49-F238E27FC236}">
                <a16:creationId xmlns:a16="http://schemas.microsoft.com/office/drawing/2014/main" id="{02FD63C6-77F7-4027-81BF-61823D015EAE}"/>
              </a:ext>
            </a:extLst>
          </p:cNvPr>
          <p:cNvSpPr txBox="1"/>
          <p:nvPr/>
        </p:nvSpPr>
        <p:spPr>
          <a:xfrm>
            <a:off x="9359900" y="254000"/>
            <a:ext cx="5130800" cy="279400"/>
          </a:xfrm>
          <a:prstGeom prst="rect">
            <a:avLst/>
          </a:prstGeom>
          <a:noFill/>
        </p:spPr>
        <p:txBody>
          <a:bodyPr vertOverflow="overflow" vert="horz" wrap="none" rtlCol="0" anchor="t" anchorCtr="0">
            <a:noAutofit/>
          </a:bodyPr>
          <a:lstStyle/>
          <a:p>
            <a:pPr algn="l"/>
            <a:r>
              <a:rPr lang="en-IE" sz="1300" b="1">
                <a:solidFill>
                  <a:srgbClr val="73726C"/>
                </a:solidFill>
                <a:latin typeface="Poppins"/>
                <a:cs typeface="Poppins"/>
              </a:rPr>
              <a:t>https://kevin.echofold.ai</a:t>
            </a:r>
          </a:p>
        </p:txBody>
      </p:sp>
      <p:pic>
        <p:nvPicPr>
          <p:cNvPr id="32" name="Graphic 32" descr="Competitor research"/>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990600" y="2692400"/>
            <a:ext cx="330200" cy="330200"/>
          </a:xfrm>
          <a:prstGeom prst="rect">
            <a:avLst/>
          </a:prstGeom>
        </p:spPr>
      </p:pic>
      <p:pic>
        <p:nvPicPr>
          <p:cNvPr id="33" name="Graphic 33" descr="University research"/>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749800" y="2705100"/>
            <a:ext cx="330200" cy="304800"/>
          </a:xfrm>
          <a:prstGeom prst="rect">
            <a:avLst/>
          </a:prstGeom>
        </p:spPr>
      </p:pic>
      <p:pic>
        <p:nvPicPr>
          <p:cNvPr id="34" name="Graphic 34" descr="Customer leads"/>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509000" y="2692400"/>
            <a:ext cx="330200" cy="330200"/>
          </a:xfrm>
          <a:prstGeom prst="rect">
            <a:avLst/>
          </a:prstGeom>
        </p:spPr>
      </p:pic>
      <p:pic>
        <p:nvPicPr>
          <p:cNvPr id="35" name="Graphic 35" descr="Marketing graphics"/>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90600" y="4787900"/>
            <a:ext cx="330200" cy="330200"/>
          </a:xfrm>
          <a:prstGeom prst="rect">
            <a:avLst/>
          </a:prstGeom>
        </p:spPr>
      </p:pic>
      <p:pic>
        <p:nvPicPr>
          <p:cNvPr id="36" name="Graphic 36" descr="Videos"/>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749800" y="4800600"/>
            <a:ext cx="355600" cy="304800"/>
          </a:xfrm>
          <a:prstGeom prst="rect">
            <a:avLst/>
          </a:prstGeom>
        </p:spPr>
      </p:pic>
      <p:pic>
        <p:nvPicPr>
          <p:cNvPr id="37" name="Graphic 37" descr="Strategy"/>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509000" y="4787900"/>
            <a:ext cx="330200" cy="330200"/>
          </a:xfrm>
          <a:prstGeom prst="rect">
            <a:avLst/>
          </a:prstGeom>
        </p:spPr>
      </p:pic>
    </p:spTree>
    <p:extLst>
      <p:ext uri="{BB962C8B-B14F-4D97-AF65-F5344CB8AC3E}">
        <p14:creationId xmlns:p14="http://schemas.microsoft.com/office/powerpoint/2010/main" val="1118949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AF9F5">
            <a:alpha val="100000"/>
          </a:srgbClr>
        </a:solid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E913CBD6-5748-42E4-AC74-0C84C9B97CB1}"/>
              </a:ext>
            </a:extLst>
          </p:cNvPr>
          <p:cNvSpPr/>
          <p:nvPr/>
        </p:nvSpPr>
        <p:spPr>
          <a:xfrm>
            <a:off x="8331200" y="2489200"/>
            <a:ext cx="3251200" cy="3251200"/>
          </a:xfrm>
          <a:prstGeom prst="roundRect">
            <a:avLst>
              <a:gd name="adj" fmla="val 5470"/>
            </a:avLst>
          </a:prstGeom>
          <a:solidFill>
            <a:srgbClr val="F8EEE9"/>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0" name="Rectangle: Rounded Corners 9">
            <a:extLst>
              <a:ext uri="{FF2B5EF4-FFF2-40B4-BE49-F238E27FC236}">
                <a16:creationId xmlns:a16="http://schemas.microsoft.com/office/drawing/2014/main" id="{84DE76D2-AEE0-4F63-BF9C-04A7B3195754}"/>
              </a:ext>
            </a:extLst>
          </p:cNvPr>
          <p:cNvSpPr/>
          <p:nvPr/>
        </p:nvSpPr>
        <p:spPr>
          <a:xfrm>
            <a:off x="4470400" y="2489200"/>
            <a:ext cx="3251200" cy="3251200"/>
          </a:xfrm>
          <a:prstGeom prst="roundRect">
            <a:avLst>
              <a:gd name="adj" fmla="val 5470"/>
            </a:avLst>
          </a:prstGeom>
          <a:solidFill>
            <a:srgbClr val="ECF2EF"/>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5" name="Rectangle: Rounded Corners 4">
            <a:extLst>
              <a:ext uri="{FF2B5EF4-FFF2-40B4-BE49-F238E27FC236}">
                <a16:creationId xmlns:a16="http://schemas.microsoft.com/office/drawing/2014/main" id="{AB72A0DC-ADC6-44E3-A49F-BBEB79A24CB1}"/>
              </a:ext>
            </a:extLst>
          </p:cNvPr>
          <p:cNvSpPr/>
          <p:nvPr/>
        </p:nvSpPr>
        <p:spPr>
          <a:xfrm>
            <a:off x="609600" y="2489200"/>
            <a:ext cx="3251200" cy="3251200"/>
          </a:xfrm>
          <a:prstGeom prst="roundRect">
            <a:avLst>
              <a:gd name="adj" fmla="val 5470"/>
            </a:avLst>
          </a:prstGeom>
          <a:solidFill>
            <a:srgbClr val="ECF2EF"/>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 name="Rectangle: Rounded Corners 1">
            <a:extLst>
              <a:ext uri="{FF2B5EF4-FFF2-40B4-BE49-F238E27FC236}">
                <a16:creationId xmlns:a16="http://schemas.microsoft.com/office/drawing/2014/main" id="{6418FAD5-FDFD-4DAC-A0BA-C99E8F7BAB40}"/>
              </a:ext>
            </a:extLst>
          </p:cNvPr>
          <p:cNvSpPr/>
          <p:nvPr/>
        </p:nvSpPr>
        <p:spPr>
          <a:xfrm>
            <a:off x="609600" y="508000"/>
            <a:ext cx="1905000" cy="393700"/>
          </a:xfrm>
          <a:prstGeom prst="roundRect">
            <a:avLst/>
          </a:prstGeom>
          <a:solidFill>
            <a:srgbClr val="62998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ctr" anchorCtr="0">
            <a:noAutofit/>
          </a:bodyPr>
          <a:lstStyle/>
          <a:p>
            <a:pPr algn="l"/>
            <a:r>
              <a:rPr lang="en-IE" sz="1100" b="1">
                <a:solidFill>
                  <a:srgbClr val="FFFFFF"/>
                </a:solidFill>
                <a:latin typeface="Poppins SemiBold"/>
                <a:cs typeface="Poppins SemiBold"/>
              </a:rPr>
              <a:t>HOW I WORK</a:t>
            </a:r>
          </a:p>
        </p:txBody>
      </p:sp>
      <p:sp>
        <p:nvSpPr>
          <p:cNvPr id="3" name="TextBox 2">
            <a:extLst>
              <a:ext uri="{FF2B5EF4-FFF2-40B4-BE49-F238E27FC236}">
                <a16:creationId xmlns:a16="http://schemas.microsoft.com/office/drawing/2014/main" id="{B4FAD48A-0BC5-4627-94A5-AC7E62D06856}"/>
              </a:ext>
            </a:extLst>
          </p:cNvPr>
          <p:cNvSpPr txBox="1"/>
          <p:nvPr/>
        </p:nvSpPr>
        <p:spPr>
          <a:xfrm>
            <a:off x="609600" y="914400"/>
            <a:ext cx="10972800" cy="635000"/>
          </a:xfrm>
          <a:prstGeom prst="rect">
            <a:avLst/>
          </a:prstGeom>
          <a:noFill/>
        </p:spPr>
        <p:txBody>
          <a:bodyPr vertOverflow="overflow" vert="horz" wrap="square" rtlCol="0" anchor="t" anchorCtr="0">
            <a:spAutoFit/>
          </a:bodyPr>
          <a:lstStyle/>
          <a:p>
            <a:pPr algn="l"/>
            <a:r>
              <a:rPr lang="en-GB" sz="3400" b="1">
                <a:solidFill>
                  <a:srgbClr val="141413"/>
                </a:solidFill>
                <a:latin typeface="Poppins SemiBold"/>
                <a:cs typeface="Poppins SemiBold"/>
              </a:rPr>
              <a:t>The best AI for each job</a:t>
            </a:r>
            <a:endParaRPr lang="en-IE" sz="3400" b="1">
              <a:solidFill>
                <a:srgbClr val="141413"/>
              </a:solidFill>
              <a:latin typeface="Poppins SemiBold"/>
              <a:cs typeface="Poppins SemiBold"/>
            </a:endParaRPr>
          </a:p>
        </p:txBody>
      </p:sp>
      <p:sp>
        <p:nvSpPr>
          <p:cNvPr id="4" name="TextBox 3">
            <a:extLst>
              <a:ext uri="{FF2B5EF4-FFF2-40B4-BE49-F238E27FC236}">
                <a16:creationId xmlns:a16="http://schemas.microsoft.com/office/drawing/2014/main" id="{7D0042AB-B655-4893-A58B-9F99C1F5DF32}"/>
              </a:ext>
            </a:extLst>
          </p:cNvPr>
          <p:cNvSpPr txBox="1"/>
          <p:nvPr/>
        </p:nvSpPr>
        <p:spPr>
          <a:xfrm>
            <a:off x="609600" y="1651000"/>
            <a:ext cx="10972800" cy="508000"/>
          </a:xfrm>
          <a:prstGeom prst="rect">
            <a:avLst/>
          </a:prstGeom>
          <a:noFill/>
        </p:spPr>
        <p:txBody>
          <a:bodyPr vertOverflow="overflow" vert="horz" wrap="square" rtlCol="0" anchor="t" anchorCtr="0">
            <a:spAutoFit/>
          </a:bodyPr>
          <a:lstStyle/>
          <a:p>
            <a:pPr algn="l"/>
            <a:r>
              <a:rPr lang="en-GB" sz="1500">
                <a:solidFill>
                  <a:srgbClr val="73726C"/>
                </a:solidFill>
                <a:latin typeface="Poppins"/>
                <a:cs typeface="Poppins"/>
              </a:rPr>
              <a:t>I don’t make one tool do everything. Manus is hands-down the best for research and planning; Claude Code is what I build with.</a:t>
            </a:r>
            <a:endParaRPr lang="en-IE" sz="1500">
              <a:solidFill>
                <a:srgbClr val="73726C"/>
              </a:solidFill>
              <a:latin typeface="Poppins"/>
              <a:cs typeface="Poppins"/>
            </a:endParaRPr>
          </a:p>
        </p:txBody>
      </p:sp>
      <p:sp>
        <p:nvSpPr>
          <p:cNvPr id="7" name="Rectangle: Rounded Corners 6">
            <a:extLst>
              <a:ext uri="{FF2B5EF4-FFF2-40B4-BE49-F238E27FC236}">
                <a16:creationId xmlns:a16="http://schemas.microsoft.com/office/drawing/2014/main" id="{0931F934-4055-4CC9-8D6C-D5E891AB15E4}"/>
              </a:ext>
            </a:extLst>
          </p:cNvPr>
          <p:cNvSpPr/>
          <p:nvPr/>
        </p:nvSpPr>
        <p:spPr>
          <a:xfrm>
            <a:off x="863600" y="3200400"/>
            <a:ext cx="584200" cy="584200"/>
          </a:xfrm>
          <a:prstGeom prst="roundRect">
            <a:avLst/>
          </a:prstGeom>
          <a:solidFill>
            <a:srgbClr val="62998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8" name="TextBox 7">
            <a:extLst>
              <a:ext uri="{FF2B5EF4-FFF2-40B4-BE49-F238E27FC236}">
                <a16:creationId xmlns:a16="http://schemas.microsoft.com/office/drawing/2014/main" id="{C856E7C7-8923-49EA-9ACF-79BC8C70ADC8}"/>
              </a:ext>
            </a:extLst>
          </p:cNvPr>
          <p:cNvSpPr txBox="1"/>
          <p:nvPr/>
        </p:nvSpPr>
        <p:spPr>
          <a:xfrm>
            <a:off x="863600" y="3962400"/>
            <a:ext cx="2743200" cy="330200"/>
          </a:xfrm>
          <a:prstGeom prst="rect">
            <a:avLst/>
          </a:prstGeom>
          <a:noFill/>
        </p:spPr>
        <p:txBody>
          <a:bodyPr vertOverflow="overflow" vert="horz" wrap="square" rtlCol="0" anchor="t" anchorCtr="0">
            <a:spAutoFit/>
          </a:bodyPr>
          <a:lstStyle/>
          <a:p>
            <a:pPr algn="l"/>
            <a:r>
              <a:rPr lang="en-IE" sz="2000" b="1">
                <a:solidFill>
                  <a:srgbClr val="141413"/>
                </a:solidFill>
                <a:latin typeface="Poppins SemiBold"/>
                <a:cs typeface="Poppins SemiBold"/>
              </a:rPr>
              <a:t>Research</a:t>
            </a:r>
          </a:p>
        </p:txBody>
      </p:sp>
      <p:sp>
        <p:nvSpPr>
          <p:cNvPr id="9" name="TextBox 8">
            <a:extLst>
              <a:ext uri="{FF2B5EF4-FFF2-40B4-BE49-F238E27FC236}">
                <a16:creationId xmlns:a16="http://schemas.microsoft.com/office/drawing/2014/main" id="{080CAE83-8AAD-4A26-BD9F-CA1DA2A2EBBD}"/>
              </a:ext>
            </a:extLst>
          </p:cNvPr>
          <p:cNvSpPr txBox="1"/>
          <p:nvPr/>
        </p:nvSpPr>
        <p:spPr>
          <a:xfrm>
            <a:off x="863600" y="4394200"/>
            <a:ext cx="2743200" cy="1016000"/>
          </a:xfrm>
          <a:prstGeom prst="rect">
            <a:avLst/>
          </a:prstGeom>
          <a:noFill/>
        </p:spPr>
        <p:txBody>
          <a:bodyPr vertOverflow="overflow" vert="horz" wrap="square" rtlCol="0" anchor="t" anchorCtr="0">
            <a:spAutoFit/>
          </a:bodyPr>
          <a:lstStyle/>
          <a:p>
            <a:pPr algn="l"/>
            <a:r>
              <a:rPr lang="en-GB" sz="1400">
                <a:solidFill>
                  <a:srgbClr val="73726C"/>
                </a:solidFill>
                <a:latin typeface="Poppins"/>
                <a:cs typeface="Poppins"/>
              </a:rPr>
              <a:t>Manus digs deep into the problem, the market and the options.</a:t>
            </a:r>
            <a:endParaRPr lang="en-IE" sz="1400">
              <a:solidFill>
                <a:srgbClr val="73726C"/>
              </a:solidFill>
              <a:latin typeface="Poppins"/>
              <a:cs typeface="Poppins"/>
            </a:endParaRPr>
          </a:p>
        </p:txBody>
      </p:sp>
      <p:sp>
        <p:nvSpPr>
          <p:cNvPr id="12" name="Rectangle: Rounded Corners 11">
            <a:extLst>
              <a:ext uri="{FF2B5EF4-FFF2-40B4-BE49-F238E27FC236}">
                <a16:creationId xmlns:a16="http://schemas.microsoft.com/office/drawing/2014/main" id="{63CC1D6C-40CA-4234-BE47-C5F149F21F28}"/>
              </a:ext>
            </a:extLst>
          </p:cNvPr>
          <p:cNvSpPr/>
          <p:nvPr/>
        </p:nvSpPr>
        <p:spPr>
          <a:xfrm>
            <a:off x="4724400" y="3200400"/>
            <a:ext cx="584200" cy="584200"/>
          </a:xfrm>
          <a:prstGeom prst="roundRect">
            <a:avLst/>
          </a:prstGeom>
          <a:solidFill>
            <a:srgbClr val="62998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3" name="TextBox 12">
            <a:extLst>
              <a:ext uri="{FF2B5EF4-FFF2-40B4-BE49-F238E27FC236}">
                <a16:creationId xmlns:a16="http://schemas.microsoft.com/office/drawing/2014/main" id="{C98BECDE-4A36-4B73-8C88-C08E9B9259B8}"/>
              </a:ext>
            </a:extLst>
          </p:cNvPr>
          <p:cNvSpPr txBox="1"/>
          <p:nvPr/>
        </p:nvSpPr>
        <p:spPr>
          <a:xfrm>
            <a:off x="4724400" y="3962400"/>
            <a:ext cx="2743200" cy="330200"/>
          </a:xfrm>
          <a:prstGeom prst="rect">
            <a:avLst/>
          </a:prstGeom>
          <a:noFill/>
        </p:spPr>
        <p:txBody>
          <a:bodyPr vertOverflow="overflow" vert="horz" wrap="square" rtlCol="0" anchor="t" anchorCtr="0">
            <a:spAutoFit/>
          </a:bodyPr>
          <a:lstStyle/>
          <a:p>
            <a:pPr algn="l"/>
            <a:r>
              <a:rPr lang="en-IE" sz="2000" b="1">
                <a:solidFill>
                  <a:srgbClr val="141413"/>
                </a:solidFill>
                <a:latin typeface="Poppins SemiBold"/>
                <a:cs typeface="Poppins SemiBold"/>
              </a:rPr>
              <a:t>Development plan</a:t>
            </a:r>
          </a:p>
        </p:txBody>
      </p:sp>
      <p:sp>
        <p:nvSpPr>
          <p:cNvPr id="14" name="TextBox 13">
            <a:extLst>
              <a:ext uri="{FF2B5EF4-FFF2-40B4-BE49-F238E27FC236}">
                <a16:creationId xmlns:a16="http://schemas.microsoft.com/office/drawing/2014/main" id="{A2D3BAC1-BC98-4ED1-8C53-C0A96D5C6D66}"/>
              </a:ext>
            </a:extLst>
          </p:cNvPr>
          <p:cNvSpPr txBox="1"/>
          <p:nvPr/>
        </p:nvSpPr>
        <p:spPr>
          <a:xfrm>
            <a:off x="4724400" y="4394200"/>
            <a:ext cx="2743200" cy="1016000"/>
          </a:xfrm>
          <a:prstGeom prst="rect">
            <a:avLst/>
          </a:prstGeom>
          <a:noFill/>
        </p:spPr>
        <p:txBody>
          <a:bodyPr vertOverflow="overflow" vert="horz" wrap="square" rtlCol="0" anchor="t" anchorCtr="0">
            <a:spAutoFit/>
          </a:bodyPr>
          <a:lstStyle/>
          <a:p>
            <a:pPr algn="l"/>
            <a:r>
              <a:rPr lang="en-GB" sz="1400">
                <a:solidFill>
                  <a:srgbClr val="73726C"/>
                </a:solidFill>
                <a:latin typeface="Poppins"/>
                <a:cs typeface="Poppins"/>
              </a:rPr>
              <a:t>Then it turns that research into a clear, production-ready plan.</a:t>
            </a:r>
            <a:endParaRPr lang="en-IE" sz="1400">
              <a:solidFill>
                <a:srgbClr val="73726C"/>
              </a:solidFill>
              <a:latin typeface="Poppins"/>
              <a:cs typeface="Poppins"/>
            </a:endParaRPr>
          </a:p>
        </p:txBody>
      </p:sp>
      <p:sp>
        <p:nvSpPr>
          <p:cNvPr id="17" name="Rectangle: Rounded Corners 16">
            <a:extLst>
              <a:ext uri="{FF2B5EF4-FFF2-40B4-BE49-F238E27FC236}">
                <a16:creationId xmlns:a16="http://schemas.microsoft.com/office/drawing/2014/main" id="{6961F641-0B73-4732-86B0-305E0752BD5C}"/>
              </a:ext>
            </a:extLst>
          </p:cNvPr>
          <p:cNvSpPr/>
          <p:nvPr/>
        </p:nvSpPr>
        <p:spPr>
          <a:xfrm>
            <a:off x="8585200" y="3200400"/>
            <a:ext cx="584200" cy="584200"/>
          </a:xfrm>
          <a:prstGeom prst="roundRect">
            <a:avLst/>
          </a:prstGeom>
          <a:solidFill>
            <a:srgbClr val="D9775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8" name="TextBox 17">
            <a:extLst>
              <a:ext uri="{FF2B5EF4-FFF2-40B4-BE49-F238E27FC236}">
                <a16:creationId xmlns:a16="http://schemas.microsoft.com/office/drawing/2014/main" id="{F0734BAF-E013-40F6-A888-5A0260B11111}"/>
              </a:ext>
            </a:extLst>
          </p:cNvPr>
          <p:cNvSpPr txBox="1"/>
          <p:nvPr/>
        </p:nvSpPr>
        <p:spPr>
          <a:xfrm>
            <a:off x="8585200" y="3962400"/>
            <a:ext cx="2743200" cy="330200"/>
          </a:xfrm>
          <a:prstGeom prst="rect">
            <a:avLst/>
          </a:prstGeom>
          <a:noFill/>
        </p:spPr>
        <p:txBody>
          <a:bodyPr vertOverflow="overflow" vert="horz" wrap="square" rtlCol="0" anchor="t" anchorCtr="0">
            <a:spAutoFit/>
          </a:bodyPr>
          <a:lstStyle/>
          <a:p>
            <a:pPr algn="l"/>
            <a:r>
              <a:rPr lang="en-IE" sz="2000" b="1">
                <a:solidFill>
                  <a:srgbClr val="141413"/>
                </a:solidFill>
                <a:latin typeface="Poppins SemiBold"/>
                <a:cs typeface="Poppins SemiBold"/>
              </a:rPr>
              <a:t>Build</a:t>
            </a:r>
          </a:p>
        </p:txBody>
      </p:sp>
      <p:sp>
        <p:nvSpPr>
          <p:cNvPr id="19" name="TextBox 18">
            <a:extLst>
              <a:ext uri="{FF2B5EF4-FFF2-40B4-BE49-F238E27FC236}">
                <a16:creationId xmlns:a16="http://schemas.microsoft.com/office/drawing/2014/main" id="{D3B6A417-C3E3-4AD5-B8D5-CB1D71AAB672}"/>
              </a:ext>
            </a:extLst>
          </p:cNvPr>
          <p:cNvSpPr txBox="1"/>
          <p:nvPr/>
        </p:nvSpPr>
        <p:spPr>
          <a:xfrm>
            <a:off x="8585200" y="4394200"/>
            <a:ext cx="2743200" cy="1016000"/>
          </a:xfrm>
          <a:prstGeom prst="rect">
            <a:avLst/>
          </a:prstGeom>
          <a:noFill/>
        </p:spPr>
        <p:txBody>
          <a:bodyPr vertOverflow="overflow" vert="horz" wrap="square" rtlCol="0" anchor="t" anchorCtr="0">
            <a:spAutoFit/>
          </a:bodyPr>
          <a:lstStyle/>
          <a:p>
            <a:pPr algn="l"/>
            <a:r>
              <a:rPr lang="en-GB" sz="1400">
                <a:solidFill>
                  <a:srgbClr val="73726C"/>
                </a:solidFill>
                <a:latin typeface="Poppins"/>
                <a:cs typeface="Poppins"/>
              </a:rPr>
              <a:t>Hand the plan to Claude Code and let it build the real thing.</a:t>
            </a:r>
            <a:endParaRPr lang="en-IE" sz="1400">
              <a:solidFill>
                <a:srgbClr val="73726C"/>
              </a:solidFill>
              <a:latin typeface="Poppins"/>
              <a:cs typeface="Poppins"/>
            </a:endParaRPr>
          </a:p>
        </p:txBody>
      </p:sp>
      <p:sp>
        <p:nvSpPr>
          <p:cNvPr id="20" name="Arrow: Right 19">
            <a:extLst>
              <a:ext uri="{FF2B5EF4-FFF2-40B4-BE49-F238E27FC236}">
                <a16:creationId xmlns:a16="http://schemas.microsoft.com/office/drawing/2014/main" id="{D53ECC31-7795-4C13-B6C7-26A29822E578}"/>
              </a:ext>
            </a:extLst>
          </p:cNvPr>
          <p:cNvSpPr/>
          <p:nvPr/>
        </p:nvSpPr>
        <p:spPr>
          <a:xfrm>
            <a:off x="3937000" y="3886200"/>
            <a:ext cx="457200" cy="381000"/>
          </a:xfrm>
          <a:prstGeom prst="rightArrow">
            <a:avLst/>
          </a:prstGeom>
          <a:solidFill>
            <a:srgbClr val="62998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1" name="Arrow: Right 20">
            <a:extLst>
              <a:ext uri="{FF2B5EF4-FFF2-40B4-BE49-F238E27FC236}">
                <a16:creationId xmlns:a16="http://schemas.microsoft.com/office/drawing/2014/main" id="{FB57DF21-55B0-4EC0-8012-D786D9397E26}"/>
              </a:ext>
            </a:extLst>
          </p:cNvPr>
          <p:cNvSpPr/>
          <p:nvPr/>
        </p:nvSpPr>
        <p:spPr>
          <a:xfrm>
            <a:off x="7797800" y="3886200"/>
            <a:ext cx="457200" cy="381000"/>
          </a:xfrm>
          <a:prstGeom prst="rightArrow">
            <a:avLst/>
          </a:prstGeom>
          <a:solidFill>
            <a:srgbClr val="62998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 name="TextBox 21">
            <a:extLst>
              <a:ext uri="{FF2B5EF4-FFF2-40B4-BE49-F238E27FC236}">
                <a16:creationId xmlns:a16="http://schemas.microsoft.com/office/drawing/2014/main" id="{B7B2598E-C8A5-49C7-AAAB-F123A0BDB430}"/>
              </a:ext>
            </a:extLst>
          </p:cNvPr>
          <p:cNvSpPr txBox="1"/>
          <p:nvPr/>
        </p:nvSpPr>
        <p:spPr>
          <a:xfrm>
            <a:off x="609600" y="6019800"/>
            <a:ext cx="10972800" cy="304800"/>
          </a:xfrm>
          <a:prstGeom prst="rect">
            <a:avLst/>
          </a:prstGeom>
          <a:noFill/>
        </p:spPr>
        <p:txBody>
          <a:bodyPr vertOverflow="overflow" vert="horz" wrap="square" rtlCol="0" anchor="t" anchorCtr="0">
            <a:spAutoFit/>
          </a:bodyPr>
          <a:lstStyle/>
          <a:p>
            <a:pPr algn="l"/>
            <a:r>
              <a:rPr lang="en-GB" sz="1500" b="1">
                <a:solidFill>
                  <a:srgbClr val="629987"/>
                </a:solidFill>
                <a:latin typeface="Poppins SemiBold"/>
                <a:cs typeface="Poppins SemiBold"/>
              </a:rPr>
              <a:t>Right tool for each job, not one tool forced to do everything.</a:t>
            </a:r>
            <a:endParaRPr lang="en-IE" sz="1500" b="1">
              <a:solidFill>
                <a:srgbClr val="629987"/>
              </a:solidFill>
              <a:latin typeface="Poppins SemiBold"/>
              <a:cs typeface="Poppins SemiBold"/>
            </a:endParaRPr>
          </a:p>
        </p:txBody>
      </p:sp>
      <p:sp>
        <p:nvSpPr>
          <p:cNvPr id="23" name="URLWatermark">
            <a:extLst>
              <a:ext uri="{FF2B5EF4-FFF2-40B4-BE49-F238E27FC236}">
                <a16:creationId xmlns:a16="http://schemas.microsoft.com/office/drawing/2014/main" id="{72885330-F262-400D-A55E-76F5B08D6B92}"/>
              </a:ext>
            </a:extLst>
          </p:cNvPr>
          <p:cNvSpPr txBox="1"/>
          <p:nvPr/>
        </p:nvSpPr>
        <p:spPr>
          <a:xfrm>
            <a:off x="9359900" y="254000"/>
            <a:ext cx="5130800" cy="279400"/>
          </a:xfrm>
          <a:prstGeom prst="rect">
            <a:avLst/>
          </a:prstGeom>
          <a:noFill/>
        </p:spPr>
        <p:txBody>
          <a:bodyPr vertOverflow="overflow" vert="horz" wrap="none" rtlCol="0" anchor="t" anchorCtr="0">
            <a:noAutofit/>
          </a:bodyPr>
          <a:lstStyle/>
          <a:p>
            <a:pPr algn="l"/>
            <a:r>
              <a:rPr lang="en-IE" sz="1300" b="1">
                <a:solidFill>
                  <a:srgbClr val="73726C"/>
                </a:solidFill>
                <a:latin typeface="Poppins"/>
                <a:cs typeface="Poppins"/>
              </a:rPr>
              <a:t>https://kevin.echofold.ai</a:t>
            </a:r>
          </a:p>
        </p:txBody>
      </p:sp>
      <p:pic>
        <p:nvPicPr>
          <p:cNvPr id="24" name="Graphic 24" descr="Research"/>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990600" y="3327400"/>
            <a:ext cx="330200" cy="330200"/>
          </a:xfrm>
          <a:prstGeom prst="rect">
            <a:avLst/>
          </a:prstGeom>
        </p:spPr>
      </p:pic>
      <p:pic>
        <p:nvPicPr>
          <p:cNvPr id="25" name="Graphic 25" descr="Development plan"/>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851400" y="3327400"/>
            <a:ext cx="330200" cy="330200"/>
          </a:xfrm>
          <a:prstGeom prst="rect">
            <a:avLst/>
          </a:prstGeom>
        </p:spPr>
      </p:pic>
      <p:pic>
        <p:nvPicPr>
          <p:cNvPr id="26" name="Graphic 26" descr="Build"/>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712200" y="3327400"/>
            <a:ext cx="330200" cy="330200"/>
          </a:xfrm>
          <a:prstGeom prst="rect">
            <a:avLst/>
          </a:prstGeom>
        </p:spPr>
      </p:pic>
      <p:sp>
        <p:nvSpPr>
          <p:cNvPr id="50" name="ToolBar50"/>
          <p:cNvSpPr/>
          <p:nvPr/>
        </p:nvSpPr>
        <p:spPr>
          <a:xfrm>
            <a:off x="609600" y="2489200"/>
            <a:ext cx="3251200" cy="508000"/>
          </a:xfrm>
          <a:prstGeom prst="round2SameRect">
            <a:avLst>
              <a:gd name="adj1" fmla="val 35000"/>
              <a:gd name="adj2" fmla="val 0"/>
            </a:avLst>
          </a:prstGeom>
          <a:solidFill>
            <a:srgbClr val="629987"/>
          </a:solidFill>
          <a:ln>
            <a:noFill/>
          </a:ln>
        </p:spPr>
        <p:txBody>
          <a:bodyPr wrap="square" lIns="0" tIns="0" rIns="0" bIns="0" anchor="ctr"/>
          <a:lstStyle/>
          <a:p>
            <a:pPr algn="ctr"/>
            <a:r>
              <a:rPr lang="en-US" sz="1100" b="1">
                <a:solidFill>
                  <a:srgbClr val="FFFFFF"/>
                </a:solidFill>
                <a:latin typeface="Poppins SemiBold"/>
              </a:rPr>
              <a:t>MANUS</a:t>
            </a:r>
          </a:p>
        </p:txBody>
      </p:sp>
      <p:sp>
        <p:nvSpPr>
          <p:cNvPr id="51" name="ToolBar51"/>
          <p:cNvSpPr/>
          <p:nvPr/>
        </p:nvSpPr>
        <p:spPr>
          <a:xfrm>
            <a:off x="4470400" y="2489200"/>
            <a:ext cx="3251200" cy="508000"/>
          </a:xfrm>
          <a:prstGeom prst="round2SameRect">
            <a:avLst>
              <a:gd name="adj1" fmla="val 35000"/>
              <a:gd name="adj2" fmla="val 0"/>
            </a:avLst>
          </a:prstGeom>
          <a:solidFill>
            <a:srgbClr val="629987"/>
          </a:solidFill>
          <a:ln>
            <a:noFill/>
          </a:ln>
        </p:spPr>
        <p:txBody>
          <a:bodyPr wrap="square" lIns="0" tIns="0" rIns="0" bIns="0" anchor="ctr"/>
          <a:lstStyle/>
          <a:p>
            <a:pPr algn="ctr"/>
            <a:r>
              <a:rPr lang="en-US" sz="1100" b="1">
                <a:solidFill>
                  <a:srgbClr val="FFFFFF"/>
                </a:solidFill>
                <a:latin typeface="Poppins SemiBold"/>
              </a:rPr>
              <a:t>MANUS</a:t>
            </a:r>
          </a:p>
        </p:txBody>
      </p:sp>
      <p:sp>
        <p:nvSpPr>
          <p:cNvPr id="52" name="ToolBar52"/>
          <p:cNvSpPr/>
          <p:nvPr/>
        </p:nvSpPr>
        <p:spPr>
          <a:xfrm>
            <a:off x="8331200" y="2489200"/>
            <a:ext cx="3251200" cy="508000"/>
          </a:xfrm>
          <a:prstGeom prst="round2SameRect">
            <a:avLst>
              <a:gd name="adj1" fmla="val 35000"/>
              <a:gd name="adj2" fmla="val 0"/>
            </a:avLst>
          </a:prstGeom>
          <a:solidFill>
            <a:srgbClr val="D97757"/>
          </a:solidFill>
          <a:ln>
            <a:noFill/>
          </a:ln>
        </p:spPr>
        <p:txBody>
          <a:bodyPr wrap="square" lIns="0" tIns="0" rIns="0" bIns="0" anchor="ctr"/>
          <a:lstStyle/>
          <a:p>
            <a:pPr algn="ctr"/>
            <a:r>
              <a:rPr lang="en-US" sz="1100" b="1">
                <a:solidFill>
                  <a:srgbClr val="FFFFFF"/>
                </a:solidFill>
                <a:latin typeface="Poppins SemiBold"/>
              </a:rPr>
              <a:t>CLAUDE CODE</a:t>
            </a:r>
          </a:p>
        </p:txBody>
      </p:sp>
    </p:spTree>
    <p:extLst>
      <p:ext uri="{BB962C8B-B14F-4D97-AF65-F5344CB8AC3E}">
        <p14:creationId xmlns:p14="http://schemas.microsoft.com/office/powerpoint/2010/main" val="2739309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AF9F5">
            <a:alpha val="100000"/>
          </a:srgbClr>
        </a:solidFill>
        <a:effectLst/>
      </p:bgPr>
    </p:bg>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4ADB1CDC-7BA5-4B56-9CD5-99182807952A}"/>
              </a:ext>
            </a:extLst>
          </p:cNvPr>
          <p:cNvSpPr/>
          <p:nvPr/>
        </p:nvSpPr>
        <p:spPr>
          <a:xfrm>
            <a:off x="9194800" y="1752600"/>
            <a:ext cx="2082800" cy="4572000"/>
          </a:xfrm>
          <a:prstGeom prst="roundRect">
            <a:avLst/>
          </a:prstGeom>
          <a:solidFill>
            <a:srgbClr val="141413"/>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4" name="Rectangle: Rounded Corners 3">
            <a:extLst>
              <a:ext uri="{FF2B5EF4-FFF2-40B4-BE49-F238E27FC236}">
                <a16:creationId xmlns:a16="http://schemas.microsoft.com/office/drawing/2014/main" id="{585AC311-12D4-4756-A7B1-5E33A5357CEA}"/>
              </a:ext>
            </a:extLst>
          </p:cNvPr>
          <p:cNvSpPr/>
          <p:nvPr/>
        </p:nvSpPr>
        <p:spPr>
          <a:xfrm>
            <a:off x="609600" y="508000"/>
            <a:ext cx="1905000" cy="393700"/>
          </a:xfrm>
          <a:prstGeom prst="roundRect">
            <a:avLst/>
          </a:prstGeom>
          <a:solidFill>
            <a:srgbClr val="62998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ctr" anchorCtr="0">
            <a:noAutofit/>
          </a:bodyPr>
          <a:lstStyle/>
          <a:p>
            <a:pPr algn="l"/>
            <a:r>
              <a:rPr lang="en-IE" sz="1100" b="1">
                <a:solidFill>
                  <a:srgbClr val="FFFFFF"/>
                </a:solidFill>
                <a:latin typeface="Poppins SemiBold"/>
                <a:cs typeface="Poppins SemiBold"/>
              </a:rPr>
              <a:t>MY SETUP</a:t>
            </a:r>
          </a:p>
        </p:txBody>
      </p:sp>
      <p:sp>
        <p:nvSpPr>
          <p:cNvPr id="5" name="TextBox 4">
            <a:extLst>
              <a:ext uri="{FF2B5EF4-FFF2-40B4-BE49-F238E27FC236}">
                <a16:creationId xmlns:a16="http://schemas.microsoft.com/office/drawing/2014/main" id="{664BA621-9827-4233-94CA-43425A27EDD5}"/>
              </a:ext>
            </a:extLst>
          </p:cNvPr>
          <p:cNvSpPr txBox="1"/>
          <p:nvPr/>
        </p:nvSpPr>
        <p:spPr>
          <a:xfrm>
            <a:off x="609600" y="914400"/>
            <a:ext cx="8128000" cy="635000"/>
          </a:xfrm>
          <a:prstGeom prst="rect">
            <a:avLst/>
          </a:prstGeom>
          <a:noFill/>
        </p:spPr>
        <p:txBody>
          <a:bodyPr vertOverflow="overflow" vert="horz" wrap="square" rtlCol="0" anchor="t" anchorCtr="0">
            <a:spAutoFit/>
          </a:bodyPr>
          <a:lstStyle/>
          <a:p>
            <a:pPr algn="l"/>
            <a:r>
              <a:rPr lang="en-IE" sz="3400" b="1">
                <a:solidFill>
                  <a:srgbClr val="141413"/>
                </a:solidFill>
                <a:latin typeface="Poppins SemiBold"/>
                <a:cs typeface="Poppins SemiBold"/>
              </a:rPr>
              <a:t>Build a strategy brain</a:t>
            </a:r>
          </a:p>
        </p:txBody>
      </p:sp>
      <p:sp>
        <p:nvSpPr>
          <p:cNvPr id="6" name="TextBox 5">
            <a:extLst>
              <a:ext uri="{FF2B5EF4-FFF2-40B4-BE49-F238E27FC236}">
                <a16:creationId xmlns:a16="http://schemas.microsoft.com/office/drawing/2014/main" id="{98C7F880-2159-4B09-A62F-A7E8395D94D7}"/>
              </a:ext>
            </a:extLst>
          </p:cNvPr>
          <p:cNvSpPr txBox="1"/>
          <p:nvPr/>
        </p:nvSpPr>
        <p:spPr>
          <a:xfrm>
            <a:off x="609600" y="1651000"/>
            <a:ext cx="8128000" cy="558800"/>
          </a:xfrm>
          <a:prstGeom prst="rect">
            <a:avLst/>
          </a:prstGeom>
          <a:noFill/>
        </p:spPr>
        <p:txBody>
          <a:bodyPr vertOverflow="overflow" vert="horz" wrap="square" rtlCol="0" anchor="t" anchorCtr="0">
            <a:spAutoFit/>
          </a:bodyPr>
          <a:lstStyle/>
          <a:p>
            <a:pPr algn="l"/>
            <a:r>
              <a:rPr lang="en-GB" sz="1500">
                <a:solidFill>
                  <a:srgbClr val="73726C"/>
                </a:solidFill>
                <a:latin typeface="Poppins"/>
                <a:cs typeface="Poppins"/>
              </a:rPr>
              <a:t>Hands down the most valuable thing I’ve built: one folder on my PC that holds everything, and I just talk to it.</a:t>
            </a:r>
            <a:endParaRPr lang="en-IE" sz="1500">
              <a:solidFill>
                <a:srgbClr val="73726C"/>
              </a:solidFill>
              <a:latin typeface="Poppins"/>
              <a:cs typeface="Poppins"/>
            </a:endParaRPr>
          </a:p>
        </p:txBody>
      </p:sp>
      <p:sp>
        <p:nvSpPr>
          <p:cNvPr id="7" name="Oval 6">
            <a:extLst>
              <a:ext uri="{FF2B5EF4-FFF2-40B4-BE49-F238E27FC236}">
                <a16:creationId xmlns:a16="http://schemas.microsoft.com/office/drawing/2014/main" id="{6F051481-EC82-4739-95B0-D2B8BAA52610}"/>
              </a:ext>
            </a:extLst>
          </p:cNvPr>
          <p:cNvSpPr/>
          <p:nvPr/>
        </p:nvSpPr>
        <p:spPr>
          <a:xfrm>
            <a:off x="609600" y="2438400"/>
            <a:ext cx="381000" cy="381000"/>
          </a:xfrm>
          <a:prstGeom prst="ellipse">
            <a:avLst/>
          </a:prstGeom>
          <a:solidFill>
            <a:srgbClr val="D9775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ctr" anchorCtr="0">
            <a:noAutofit/>
          </a:bodyPr>
          <a:lstStyle/>
          <a:p>
            <a:pPr algn="l"/>
            <a:r>
              <a:rPr lang="en-IE" sz="1500" b="1">
                <a:solidFill>
                  <a:srgbClr val="FFFFFF"/>
                </a:solidFill>
                <a:latin typeface="Poppins SemiBold"/>
                <a:cs typeface="Poppins SemiBold"/>
              </a:rPr>
              <a:t>1</a:t>
            </a:r>
          </a:p>
        </p:txBody>
      </p:sp>
      <p:sp>
        <p:nvSpPr>
          <p:cNvPr id="8" name="TextBox 7">
            <a:extLst>
              <a:ext uri="{FF2B5EF4-FFF2-40B4-BE49-F238E27FC236}">
                <a16:creationId xmlns:a16="http://schemas.microsoft.com/office/drawing/2014/main" id="{D9381B9C-86C3-4B82-8AB5-E2EE18322AA6}"/>
              </a:ext>
            </a:extLst>
          </p:cNvPr>
          <p:cNvSpPr txBox="1"/>
          <p:nvPr/>
        </p:nvSpPr>
        <p:spPr>
          <a:xfrm>
            <a:off x="1143000" y="2413000"/>
            <a:ext cx="7620000" cy="279400"/>
          </a:xfrm>
          <a:prstGeom prst="rect">
            <a:avLst/>
          </a:prstGeom>
          <a:noFill/>
        </p:spPr>
        <p:txBody>
          <a:bodyPr vertOverflow="overflow" vert="horz" wrap="square" rtlCol="0" anchor="t" anchorCtr="0">
            <a:spAutoFit/>
          </a:bodyPr>
          <a:lstStyle/>
          <a:p>
            <a:pPr algn="l"/>
            <a:r>
              <a:rPr lang="en-GB" sz="1550" b="1">
                <a:solidFill>
                  <a:srgbClr val="141413"/>
                </a:solidFill>
                <a:latin typeface="Poppins SemiBold"/>
                <a:cs typeface="Poppins SemiBold"/>
              </a:rPr>
              <a:t>Put every file in one place</a:t>
            </a:r>
            <a:endParaRPr lang="en-IE" sz="1550" b="1">
              <a:solidFill>
                <a:srgbClr val="141413"/>
              </a:solidFill>
              <a:latin typeface="Poppins SemiBold"/>
              <a:cs typeface="Poppins SemiBold"/>
            </a:endParaRPr>
          </a:p>
        </p:txBody>
      </p:sp>
      <p:sp>
        <p:nvSpPr>
          <p:cNvPr id="9" name="TextBox 8">
            <a:extLst>
              <a:ext uri="{FF2B5EF4-FFF2-40B4-BE49-F238E27FC236}">
                <a16:creationId xmlns:a16="http://schemas.microsoft.com/office/drawing/2014/main" id="{A2441A65-4CE5-467C-9028-CC05579AD519}"/>
              </a:ext>
            </a:extLst>
          </p:cNvPr>
          <p:cNvSpPr txBox="1"/>
          <p:nvPr/>
        </p:nvSpPr>
        <p:spPr>
          <a:xfrm>
            <a:off x="1143000" y="2717800"/>
            <a:ext cx="7620000" cy="254000"/>
          </a:xfrm>
          <a:prstGeom prst="rect">
            <a:avLst/>
          </a:prstGeom>
          <a:noFill/>
        </p:spPr>
        <p:txBody>
          <a:bodyPr vertOverflow="overflow" vert="horz" wrap="square" rtlCol="0" anchor="t" anchorCtr="0">
            <a:spAutoFit/>
          </a:bodyPr>
          <a:lstStyle/>
          <a:p>
            <a:pPr algn="l"/>
            <a:r>
              <a:rPr lang="en-GB" sz="1300">
                <a:solidFill>
                  <a:srgbClr val="73726C"/>
                </a:solidFill>
                <a:latin typeface="Poppins"/>
                <a:cs typeface="Poppins"/>
              </a:rPr>
              <a:t>All the documents from today, in one folder on your PC.</a:t>
            </a:r>
            <a:endParaRPr lang="en-IE" sz="1300">
              <a:solidFill>
                <a:srgbClr val="73726C"/>
              </a:solidFill>
              <a:latin typeface="Poppins"/>
              <a:cs typeface="Poppins"/>
            </a:endParaRPr>
          </a:p>
        </p:txBody>
      </p:sp>
      <p:sp>
        <p:nvSpPr>
          <p:cNvPr id="10" name="Oval 9">
            <a:extLst>
              <a:ext uri="{FF2B5EF4-FFF2-40B4-BE49-F238E27FC236}">
                <a16:creationId xmlns:a16="http://schemas.microsoft.com/office/drawing/2014/main" id="{C816746F-4A13-45F9-80AF-24FECF30DF73}"/>
              </a:ext>
            </a:extLst>
          </p:cNvPr>
          <p:cNvSpPr/>
          <p:nvPr/>
        </p:nvSpPr>
        <p:spPr>
          <a:xfrm>
            <a:off x="609600" y="3225800"/>
            <a:ext cx="381000" cy="381000"/>
          </a:xfrm>
          <a:prstGeom prst="ellipse">
            <a:avLst/>
          </a:prstGeom>
          <a:solidFill>
            <a:srgbClr val="827DBD"/>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ctr" anchorCtr="0">
            <a:noAutofit/>
          </a:bodyPr>
          <a:lstStyle/>
          <a:p>
            <a:pPr algn="l"/>
            <a:r>
              <a:rPr lang="en-IE" sz="1500" b="1">
                <a:solidFill>
                  <a:srgbClr val="FFFFFF"/>
                </a:solidFill>
                <a:latin typeface="Poppins SemiBold"/>
                <a:cs typeface="Poppins SemiBold"/>
              </a:rPr>
              <a:t>2</a:t>
            </a:r>
          </a:p>
        </p:txBody>
      </p:sp>
      <p:sp>
        <p:nvSpPr>
          <p:cNvPr id="11" name="TextBox 10">
            <a:extLst>
              <a:ext uri="{FF2B5EF4-FFF2-40B4-BE49-F238E27FC236}">
                <a16:creationId xmlns:a16="http://schemas.microsoft.com/office/drawing/2014/main" id="{9E72E515-19F9-40A1-B65B-293D7486B9C4}"/>
              </a:ext>
            </a:extLst>
          </p:cNvPr>
          <p:cNvSpPr txBox="1"/>
          <p:nvPr/>
        </p:nvSpPr>
        <p:spPr>
          <a:xfrm>
            <a:off x="1143000" y="3200400"/>
            <a:ext cx="7620000" cy="279400"/>
          </a:xfrm>
          <a:prstGeom prst="rect">
            <a:avLst/>
          </a:prstGeom>
          <a:noFill/>
        </p:spPr>
        <p:txBody>
          <a:bodyPr vertOverflow="overflow" vert="horz" wrap="square" rtlCol="0" anchor="t" anchorCtr="0">
            <a:spAutoFit/>
          </a:bodyPr>
          <a:lstStyle/>
          <a:p>
            <a:pPr algn="l"/>
            <a:r>
              <a:rPr lang="en-GB" sz="1550" b="1">
                <a:solidFill>
                  <a:srgbClr val="141413"/>
                </a:solidFill>
                <a:latin typeface="Poppins SemiBold"/>
                <a:cs typeface="Poppins SemiBold"/>
              </a:rPr>
              <a:t>Talk to it with Claude Code or Codex</a:t>
            </a:r>
            <a:endParaRPr lang="en-IE" sz="1550" b="1">
              <a:solidFill>
                <a:srgbClr val="141413"/>
              </a:solidFill>
              <a:latin typeface="Poppins SemiBold"/>
              <a:cs typeface="Poppins SemiBold"/>
            </a:endParaRPr>
          </a:p>
        </p:txBody>
      </p:sp>
      <p:sp>
        <p:nvSpPr>
          <p:cNvPr id="12" name="TextBox 11">
            <a:extLst>
              <a:ext uri="{FF2B5EF4-FFF2-40B4-BE49-F238E27FC236}">
                <a16:creationId xmlns:a16="http://schemas.microsoft.com/office/drawing/2014/main" id="{B8A33407-6B3C-4D03-A985-59D6E433C4D9}"/>
              </a:ext>
            </a:extLst>
          </p:cNvPr>
          <p:cNvSpPr txBox="1"/>
          <p:nvPr/>
        </p:nvSpPr>
        <p:spPr>
          <a:xfrm>
            <a:off x="1143000" y="3505200"/>
            <a:ext cx="7620000" cy="254000"/>
          </a:xfrm>
          <a:prstGeom prst="rect">
            <a:avLst/>
          </a:prstGeom>
          <a:noFill/>
        </p:spPr>
        <p:txBody>
          <a:bodyPr vertOverflow="overflow" vert="horz" wrap="square" rtlCol="0" anchor="t" anchorCtr="0">
            <a:spAutoFit/>
          </a:bodyPr>
          <a:lstStyle/>
          <a:p>
            <a:pPr algn="l"/>
            <a:r>
              <a:rPr lang="en-GB" sz="1300">
                <a:solidFill>
                  <a:srgbClr val="73726C"/>
                </a:solidFill>
                <a:latin typeface="Poppins"/>
                <a:cs typeface="Poppins"/>
              </a:rPr>
              <a:t>Point them at the folder and start asking questions.</a:t>
            </a:r>
            <a:endParaRPr lang="en-IE" sz="1300">
              <a:solidFill>
                <a:srgbClr val="73726C"/>
              </a:solidFill>
              <a:latin typeface="Poppins"/>
              <a:cs typeface="Poppins"/>
            </a:endParaRPr>
          </a:p>
        </p:txBody>
      </p:sp>
      <p:sp>
        <p:nvSpPr>
          <p:cNvPr id="13" name="Oval 12">
            <a:extLst>
              <a:ext uri="{FF2B5EF4-FFF2-40B4-BE49-F238E27FC236}">
                <a16:creationId xmlns:a16="http://schemas.microsoft.com/office/drawing/2014/main" id="{9FB5F4C3-5DD1-44DD-B34C-5128E9C4E920}"/>
              </a:ext>
            </a:extLst>
          </p:cNvPr>
          <p:cNvSpPr/>
          <p:nvPr/>
        </p:nvSpPr>
        <p:spPr>
          <a:xfrm>
            <a:off x="609600" y="4013200"/>
            <a:ext cx="381000" cy="381000"/>
          </a:xfrm>
          <a:prstGeom prst="ellipse">
            <a:avLst/>
          </a:prstGeom>
          <a:solidFill>
            <a:srgbClr val="62998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ctr" anchorCtr="0">
            <a:noAutofit/>
          </a:bodyPr>
          <a:lstStyle/>
          <a:p>
            <a:pPr algn="l"/>
            <a:r>
              <a:rPr lang="en-IE" sz="1500" b="1">
                <a:solidFill>
                  <a:srgbClr val="FFFFFF"/>
                </a:solidFill>
                <a:latin typeface="Poppins SemiBold"/>
                <a:cs typeface="Poppins SemiBold"/>
              </a:rPr>
              <a:t>3</a:t>
            </a:r>
          </a:p>
        </p:txBody>
      </p:sp>
      <p:sp>
        <p:nvSpPr>
          <p:cNvPr id="14" name="TextBox 13">
            <a:extLst>
              <a:ext uri="{FF2B5EF4-FFF2-40B4-BE49-F238E27FC236}">
                <a16:creationId xmlns:a16="http://schemas.microsoft.com/office/drawing/2014/main" id="{0984237F-9D99-4D7C-A99B-9740E8192E5C}"/>
              </a:ext>
            </a:extLst>
          </p:cNvPr>
          <p:cNvSpPr txBox="1"/>
          <p:nvPr/>
        </p:nvSpPr>
        <p:spPr>
          <a:xfrm>
            <a:off x="1143000" y="3987800"/>
            <a:ext cx="7620000" cy="279400"/>
          </a:xfrm>
          <a:prstGeom prst="rect">
            <a:avLst/>
          </a:prstGeom>
          <a:noFill/>
        </p:spPr>
        <p:txBody>
          <a:bodyPr vertOverflow="overflow" vert="horz" wrap="square" rtlCol="0" anchor="t" anchorCtr="0">
            <a:spAutoFit/>
          </a:bodyPr>
          <a:lstStyle/>
          <a:p>
            <a:pPr algn="l"/>
            <a:r>
              <a:rPr lang="en-IE" sz="1550" b="1">
                <a:solidFill>
                  <a:srgbClr val="141413"/>
                </a:solidFill>
                <a:latin typeface="Poppins SemiBold"/>
                <a:cs typeface="Poppins SemiBold"/>
              </a:rPr>
              <a:t>Keep giving it context</a:t>
            </a:r>
          </a:p>
        </p:txBody>
      </p:sp>
      <p:sp>
        <p:nvSpPr>
          <p:cNvPr id="15" name="TextBox 14">
            <a:extLst>
              <a:ext uri="{FF2B5EF4-FFF2-40B4-BE49-F238E27FC236}">
                <a16:creationId xmlns:a16="http://schemas.microsoft.com/office/drawing/2014/main" id="{4BB39110-32CB-48D1-BD0D-5C802FD85A2C}"/>
              </a:ext>
            </a:extLst>
          </p:cNvPr>
          <p:cNvSpPr txBox="1"/>
          <p:nvPr/>
        </p:nvSpPr>
        <p:spPr>
          <a:xfrm>
            <a:off x="1143000" y="4292600"/>
            <a:ext cx="7620000" cy="254000"/>
          </a:xfrm>
          <a:prstGeom prst="rect">
            <a:avLst/>
          </a:prstGeom>
          <a:noFill/>
        </p:spPr>
        <p:txBody>
          <a:bodyPr vertOverflow="overflow" vert="horz" wrap="square" rtlCol="0" anchor="t" anchorCtr="0">
            <a:spAutoFit/>
          </a:bodyPr>
          <a:lstStyle/>
          <a:p>
            <a:pPr algn="l"/>
            <a:r>
              <a:rPr lang="en-GB" sz="1300">
                <a:solidFill>
                  <a:srgbClr val="73726C"/>
                </a:solidFill>
                <a:latin typeface="Poppins"/>
                <a:cs typeface="Poppins"/>
              </a:rPr>
              <a:t>The more you feed it, the sharper the answers get.</a:t>
            </a:r>
            <a:endParaRPr lang="en-IE" sz="1300">
              <a:solidFill>
                <a:srgbClr val="73726C"/>
              </a:solidFill>
              <a:latin typeface="Poppins"/>
              <a:cs typeface="Poppins"/>
            </a:endParaRPr>
          </a:p>
        </p:txBody>
      </p:sp>
      <p:sp>
        <p:nvSpPr>
          <p:cNvPr id="16" name="Oval 15">
            <a:extLst>
              <a:ext uri="{FF2B5EF4-FFF2-40B4-BE49-F238E27FC236}">
                <a16:creationId xmlns:a16="http://schemas.microsoft.com/office/drawing/2014/main" id="{0E4E6907-5C88-40AF-A560-CD28C76DDD37}"/>
              </a:ext>
            </a:extLst>
          </p:cNvPr>
          <p:cNvSpPr/>
          <p:nvPr/>
        </p:nvSpPr>
        <p:spPr>
          <a:xfrm>
            <a:off x="609600" y="4800600"/>
            <a:ext cx="381000" cy="381000"/>
          </a:xfrm>
          <a:prstGeom prst="ellipse">
            <a:avLst/>
          </a:prstGeom>
          <a:solidFill>
            <a:srgbClr val="EAD7A4"/>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ctr" anchorCtr="0">
            <a:noAutofit/>
          </a:bodyPr>
          <a:lstStyle/>
          <a:p>
            <a:pPr algn="l"/>
            <a:r>
              <a:rPr lang="en-IE" sz="1500" b="1">
                <a:solidFill>
                  <a:srgbClr val="141413"/>
                </a:solidFill>
                <a:latin typeface="Poppins SemiBold"/>
                <a:cs typeface="Poppins SemiBold"/>
              </a:rPr>
              <a:t>4</a:t>
            </a:r>
          </a:p>
        </p:txBody>
      </p:sp>
      <p:sp>
        <p:nvSpPr>
          <p:cNvPr id="17" name="TextBox 16">
            <a:extLst>
              <a:ext uri="{FF2B5EF4-FFF2-40B4-BE49-F238E27FC236}">
                <a16:creationId xmlns:a16="http://schemas.microsoft.com/office/drawing/2014/main" id="{3A77641C-4074-4559-B243-C7BB191E348D}"/>
              </a:ext>
            </a:extLst>
          </p:cNvPr>
          <p:cNvSpPr txBox="1"/>
          <p:nvPr/>
        </p:nvSpPr>
        <p:spPr>
          <a:xfrm>
            <a:off x="1143000" y="4775200"/>
            <a:ext cx="7620000" cy="279400"/>
          </a:xfrm>
          <a:prstGeom prst="rect">
            <a:avLst/>
          </a:prstGeom>
          <a:noFill/>
        </p:spPr>
        <p:txBody>
          <a:bodyPr vertOverflow="overflow" vert="horz" wrap="square" rtlCol="0" anchor="t" anchorCtr="0">
            <a:spAutoFit/>
          </a:bodyPr>
          <a:lstStyle/>
          <a:p>
            <a:pPr algn="l"/>
            <a:r>
              <a:rPr lang="en-GB" sz="1550" b="1">
                <a:solidFill>
                  <a:srgbClr val="141413"/>
                </a:solidFill>
                <a:latin typeface="Poppins SemiBold"/>
                <a:cs typeface="Poppins SemiBold"/>
              </a:rPr>
              <a:t>Ask direct questions about your business</a:t>
            </a:r>
            <a:endParaRPr lang="en-IE" sz="1550" b="1">
              <a:solidFill>
                <a:srgbClr val="141413"/>
              </a:solidFill>
              <a:latin typeface="Poppins SemiBold"/>
              <a:cs typeface="Poppins SemiBold"/>
            </a:endParaRPr>
          </a:p>
        </p:txBody>
      </p:sp>
      <p:sp>
        <p:nvSpPr>
          <p:cNvPr id="18" name="TextBox 17">
            <a:extLst>
              <a:ext uri="{FF2B5EF4-FFF2-40B4-BE49-F238E27FC236}">
                <a16:creationId xmlns:a16="http://schemas.microsoft.com/office/drawing/2014/main" id="{B9F746CA-CDBD-4B0A-BB08-B76E8A44E507}"/>
              </a:ext>
            </a:extLst>
          </p:cNvPr>
          <p:cNvSpPr txBox="1"/>
          <p:nvPr/>
        </p:nvSpPr>
        <p:spPr>
          <a:xfrm>
            <a:off x="1143000" y="5080000"/>
            <a:ext cx="7620000" cy="254000"/>
          </a:xfrm>
          <a:prstGeom prst="rect">
            <a:avLst/>
          </a:prstGeom>
          <a:noFill/>
        </p:spPr>
        <p:txBody>
          <a:bodyPr vertOverflow="overflow" vert="horz" wrap="square" rtlCol="0" anchor="t" anchorCtr="0">
            <a:spAutoFit/>
          </a:bodyPr>
          <a:lstStyle/>
          <a:p>
            <a:pPr algn="l"/>
            <a:r>
              <a:rPr lang="en-GB" sz="1300">
                <a:solidFill>
                  <a:srgbClr val="73726C"/>
                </a:solidFill>
                <a:latin typeface="Poppins"/>
                <a:cs typeface="Poppins"/>
              </a:rPr>
              <a:t>Strategy, pricing, decisions, grounded in your own data.</a:t>
            </a:r>
            <a:endParaRPr lang="en-IE" sz="1300">
              <a:solidFill>
                <a:srgbClr val="73726C"/>
              </a:solidFill>
              <a:latin typeface="Poppins"/>
              <a:cs typeface="Poppins"/>
            </a:endParaRPr>
          </a:p>
        </p:txBody>
      </p:sp>
      <p:sp>
        <p:nvSpPr>
          <p:cNvPr id="19" name="Oval 18">
            <a:extLst>
              <a:ext uri="{FF2B5EF4-FFF2-40B4-BE49-F238E27FC236}">
                <a16:creationId xmlns:a16="http://schemas.microsoft.com/office/drawing/2014/main" id="{7F109E24-0B2C-4693-AB10-397663F9896E}"/>
              </a:ext>
            </a:extLst>
          </p:cNvPr>
          <p:cNvSpPr/>
          <p:nvPr/>
        </p:nvSpPr>
        <p:spPr>
          <a:xfrm>
            <a:off x="609600" y="5588000"/>
            <a:ext cx="381000" cy="381000"/>
          </a:xfrm>
          <a:prstGeom prst="ellipse">
            <a:avLst/>
          </a:prstGeom>
          <a:solidFill>
            <a:srgbClr val="ABD8C8"/>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ctr" anchorCtr="0">
            <a:noAutofit/>
          </a:bodyPr>
          <a:lstStyle/>
          <a:p>
            <a:pPr algn="l"/>
            <a:r>
              <a:rPr lang="en-IE" sz="1500" b="1">
                <a:solidFill>
                  <a:srgbClr val="141413"/>
                </a:solidFill>
                <a:latin typeface="Poppins SemiBold"/>
                <a:cs typeface="Poppins SemiBold"/>
              </a:rPr>
              <a:t>5</a:t>
            </a:r>
          </a:p>
        </p:txBody>
      </p:sp>
      <p:sp>
        <p:nvSpPr>
          <p:cNvPr id="20" name="TextBox 19">
            <a:extLst>
              <a:ext uri="{FF2B5EF4-FFF2-40B4-BE49-F238E27FC236}">
                <a16:creationId xmlns:a16="http://schemas.microsoft.com/office/drawing/2014/main" id="{08FCF7F7-BA0E-4CB0-A938-2CC474FB5EFD}"/>
              </a:ext>
            </a:extLst>
          </p:cNvPr>
          <p:cNvSpPr txBox="1"/>
          <p:nvPr/>
        </p:nvSpPr>
        <p:spPr>
          <a:xfrm>
            <a:off x="1143000" y="5562600"/>
            <a:ext cx="7620000" cy="279400"/>
          </a:xfrm>
          <a:prstGeom prst="rect">
            <a:avLst/>
          </a:prstGeom>
          <a:noFill/>
        </p:spPr>
        <p:txBody>
          <a:bodyPr vertOverflow="overflow" vert="horz" wrap="square" rtlCol="0" anchor="t" anchorCtr="0">
            <a:spAutoFit/>
          </a:bodyPr>
          <a:lstStyle/>
          <a:p>
            <a:pPr algn="l"/>
            <a:r>
              <a:rPr lang="en-IE" sz="1550" b="1">
                <a:solidFill>
                  <a:srgbClr val="141413"/>
                </a:solidFill>
                <a:latin typeface="Poppins SemiBold"/>
                <a:cs typeface="Poppins SemiBold"/>
              </a:rPr>
              <a:t>Wire in live data</a:t>
            </a:r>
          </a:p>
        </p:txBody>
      </p:sp>
      <p:sp>
        <p:nvSpPr>
          <p:cNvPr id="21" name="TextBox 20">
            <a:extLst>
              <a:ext uri="{FF2B5EF4-FFF2-40B4-BE49-F238E27FC236}">
                <a16:creationId xmlns:a16="http://schemas.microsoft.com/office/drawing/2014/main" id="{975D2B4D-6395-4664-9D79-F55298634563}"/>
              </a:ext>
            </a:extLst>
          </p:cNvPr>
          <p:cNvSpPr txBox="1"/>
          <p:nvPr/>
        </p:nvSpPr>
        <p:spPr>
          <a:xfrm>
            <a:off x="1143000" y="5867400"/>
            <a:ext cx="7620000" cy="292388"/>
          </a:xfrm>
          <a:prstGeom prst="rect">
            <a:avLst/>
          </a:prstGeom>
          <a:noFill/>
        </p:spPr>
        <p:txBody>
          <a:bodyPr vertOverflow="overflow" vert="horz" wrap="square" rtlCol="0" anchor="t" anchorCtr="0">
            <a:spAutoFit/>
          </a:bodyPr>
          <a:lstStyle/>
          <a:p>
            <a:pPr algn="l"/>
            <a:r>
              <a:rPr lang="en-GB" sz="1300" dirty="0">
                <a:solidFill>
                  <a:srgbClr val="73726C"/>
                </a:solidFill>
                <a:latin typeface="Poppins"/>
                <a:cs typeface="Poppins"/>
              </a:rPr>
              <a:t>I hooked in Email + Xero + Revolut, ask runway, burn and cash, get real answers.</a:t>
            </a:r>
            <a:endParaRPr lang="en-IE" sz="1300" dirty="0">
              <a:solidFill>
                <a:srgbClr val="73726C"/>
              </a:solidFill>
              <a:latin typeface="Poppins"/>
              <a:cs typeface="Poppins"/>
            </a:endParaRPr>
          </a:p>
        </p:txBody>
      </p:sp>
      <p:pic>
        <p:nvPicPr>
          <p:cNvPr id="3" name="Picture 2">
            <a:extLst>
              <a:ext uri="{FF2B5EF4-FFF2-40B4-BE49-F238E27FC236}">
                <a16:creationId xmlns:a16="http://schemas.microsoft.com/office/drawing/2014/main" id="{26F8DB50-ECDF-08DE-16E9-092A096FD316}"/>
              </a:ext>
            </a:extLst>
          </p:cNvPr>
          <p:cNvPicPr>
            <a:picLocks noChangeAspect="1"/>
          </p:cNvPicPr>
          <p:nvPr/>
        </p:nvPicPr>
        <p:blipFill>
          <a:blip r:embed="rId2"/>
          <a:stretch>
            <a:fillRect/>
          </a:stretch>
        </p:blipFill>
        <p:spPr>
          <a:xfrm>
            <a:off x="9296400" y="1854200"/>
            <a:ext cx="1892300" cy="4368800"/>
          </a:xfrm>
          <a:prstGeom prst="rect">
            <a:avLst/>
          </a:prstGeom>
        </p:spPr>
      </p:pic>
      <p:sp>
        <p:nvSpPr>
          <p:cNvPr id="23" name="TextBox 22">
            <a:extLst>
              <a:ext uri="{FF2B5EF4-FFF2-40B4-BE49-F238E27FC236}">
                <a16:creationId xmlns:a16="http://schemas.microsoft.com/office/drawing/2014/main" id="{00581D33-9A4A-42DB-979F-B920141ADF60}"/>
              </a:ext>
            </a:extLst>
          </p:cNvPr>
          <p:cNvSpPr txBox="1"/>
          <p:nvPr/>
        </p:nvSpPr>
        <p:spPr>
          <a:xfrm>
            <a:off x="9194800" y="6400800"/>
            <a:ext cx="2082800" cy="254000"/>
          </a:xfrm>
          <a:prstGeom prst="rect">
            <a:avLst/>
          </a:prstGeom>
          <a:noFill/>
        </p:spPr>
        <p:txBody>
          <a:bodyPr vertOverflow="overflow" vert="horz" wrap="square" rtlCol="0" anchor="t" anchorCtr="0">
            <a:spAutoFit/>
          </a:bodyPr>
          <a:lstStyle/>
          <a:p>
            <a:pPr algn="l"/>
            <a:r>
              <a:rPr lang="en-IE" sz="1200" b="1">
                <a:solidFill>
                  <a:srgbClr val="629987"/>
                </a:solidFill>
                <a:latin typeface="Poppins SemiBold"/>
                <a:cs typeface="Poppins SemiBold"/>
              </a:rPr>
              <a:t>How I structure it</a:t>
            </a:r>
          </a:p>
        </p:txBody>
      </p:sp>
      <p:sp>
        <p:nvSpPr>
          <p:cNvPr id="24" name="URLWatermark">
            <a:extLst>
              <a:ext uri="{FF2B5EF4-FFF2-40B4-BE49-F238E27FC236}">
                <a16:creationId xmlns:a16="http://schemas.microsoft.com/office/drawing/2014/main" id="{71F6C779-67B3-47D0-8BCD-413F9B14E4EA}"/>
              </a:ext>
            </a:extLst>
          </p:cNvPr>
          <p:cNvSpPr txBox="1"/>
          <p:nvPr/>
        </p:nvSpPr>
        <p:spPr>
          <a:xfrm>
            <a:off x="9359900" y="254000"/>
            <a:ext cx="5130800" cy="279400"/>
          </a:xfrm>
          <a:prstGeom prst="rect">
            <a:avLst/>
          </a:prstGeom>
          <a:noFill/>
        </p:spPr>
        <p:txBody>
          <a:bodyPr vertOverflow="overflow" vert="horz" wrap="none" rtlCol="0" anchor="t" anchorCtr="0">
            <a:noAutofit/>
          </a:bodyPr>
          <a:lstStyle/>
          <a:p>
            <a:pPr algn="l"/>
            <a:r>
              <a:rPr lang="en-IE" sz="1300" b="1">
                <a:solidFill>
                  <a:srgbClr val="73726C"/>
                </a:solidFill>
                <a:latin typeface="Poppins"/>
                <a:cs typeface="Poppins"/>
              </a:rPr>
              <a:t>https://kevin.echofold.ai</a:t>
            </a:r>
          </a:p>
        </p:txBody>
      </p:sp>
    </p:spTree>
    <p:extLst>
      <p:ext uri="{BB962C8B-B14F-4D97-AF65-F5344CB8AC3E}">
        <p14:creationId xmlns:p14="http://schemas.microsoft.com/office/powerpoint/2010/main" val="3672014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AF9F5">
            <a:alpha val="100000"/>
          </a:srgbClr>
        </a:solidFill>
        <a:effectLst/>
      </p:bgPr>
    </p:bg>
    <p:spTree>
      <p:nvGrpSpPr>
        <p:cNvPr id="1" name=""/>
        <p:cNvGrpSpPr/>
        <p:nvPr/>
      </p:nvGrpSpPr>
      <p:grpSpPr>
        <a:xfrm>
          <a:off x="0" y="0"/>
          <a:ext cx="0" cy="0"/>
          <a:chOff x="0" y="0"/>
          <a:chExt cx="0" cy="0"/>
        </a:xfrm>
      </p:grpSpPr>
      <p:sp>
        <p:nvSpPr>
          <p:cNvPr id="34" name="Rectangle: Rounded Corners 33">
            <a:extLst>
              <a:ext uri="{FF2B5EF4-FFF2-40B4-BE49-F238E27FC236}">
                <a16:creationId xmlns:a16="http://schemas.microsoft.com/office/drawing/2014/main" id="{D049894E-4186-4888-8274-4BD99C60EB28}"/>
              </a:ext>
            </a:extLst>
          </p:cNvPr>
          <p:cNvSpPr/>
          <p:nvPr/>
        </p:nvSpPr>
        <p:spPr>
          <a:xfrm>
            <a:off x="6172200" y="4368800"/>
            <a:ext cx="5207000" cy="1955800"/>
          </a:xfrm>
          <a:prstGeom prst="roundRect">
            <a:avLst/>
          </a:prstGeom>
          <a:solidFill>
            <a:srgbClr val="F0EEE6"/>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30" name="Rectangle: Rounded Corners 29">
            <a:extLst>
              <a:ext uri="{FF2B5EF4-FFF2-40B4-BE49-F238E27FC236}">
                <a16:creationId xmlns:a16="http://schemas.microsoft.com/office/drawing/2014/main" id="{65C54643-FBF6-4480-9DCE-933937A075B9}"/>
              </a:ext>
            </a:extLst>
          </p:cNvPr>
          <p:cNvSpPr/>
          <p:nvPr/>
        </p:nvSpPr>
        <p:spPr>
          <a:xfrm>
            <a:off x="6172200" y="1981200"/>
            <a:ext cx="5207000" cy="2235200"/>
          </a:xfrm>
          <a:prstGeom prst="roundRect">
            <a:avLst/>
          </a:prstGeom>
          <a:solidFill>
            <a:srgbClr val="F0EEE6"/>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6" name="Rectangle: Rounded Corners 25">
            <a:extLst>
              <a:ext uri="{FF2B5EF4-FFF2-40B4-BE49-F238E27FC236}">
                <a16:creationId xmlns:a16="http://schemas.microsoft.com/office/drawing/2014/main" id="{5EBDB471-F09D-4AC6-A78D-500B4B6D9093}"/>
              </a:ext>
            </a:extLst>
          </p:cNvPr>
          <p:cNvSpPr/>
          <p:nvPr/>
        </p:nvSpPr>
        <p:spPr>
          <a:xfrm>
            <a:off x="609600" y="4724400"/>
            <a:ext cx="5207000" cy="1600200"/>
          </a:xfrm>
          <a:prstGeom prst="roundRect">
            <a:avLst/>
          </a:prstGeom>
          <a:solidFill>
            <a:srgbClr val="F0EEE6"/>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5" name="Rectangle: Rounded Corners 4">
            <a:extLst>
              <a:ext uri="{FF2B5EF4-FFF2-40B4-BE49-F238E27FC236}">
                <a16:creationId xmlns:a16="http://schemas.microsoft.com/office/drawing/2014/main" id="{199F28D4-6014-4B61-972F-0982B219D527}"/>
              </a:ext>
            </a:extLst>
          </p:cNvPr>
          <p:cNvSpPr/>
          <p:nvPr/>
        </p:nvSpPr>
        <p:spPr>
          <a:xfrm>
            <a:off x="609600" y="1981200"/>
            <a:ext cx="5207000" cy="2590800"/>
          </a:xfrm>
          <a:prstGeom prst="roundRect">
            <a:avLst/>
          </a:prstGeom>
          <a:solidFill>
            <a:srgbClr val="F0EEE6"/>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 name="Rectangle: Rounded Corners 1">
            <a:extLst>
              <a:ext uri="{FF2B5EF4-FFF2-40B4-BE49-F238E27FC236}">
                <a16:creationId xmlns:a16="http://schemas.microsoft.com/office/drawing/2014/main" id="{AA375C1E-AFDF-43FF-BA7B-15595BE2EC6F}"/>
              </a:ext>
            </a:extLst>
          </p:cNvPr>
          <p:cNvSpPr/>
          <p:nvPr/>
        </p:nvSpPr>
        <p:spPr>
          <a:xfrm>
            <a:off x="609600" y="508000"/>
            <a:ext cx="1905000" cy="393700"/>
          </a:xfrm>
          <a:prstGeom prst="roundRect">
            <a:avLst/>
          </a:prstGeom>
          <a:solidFill>
            <a:srgbClr val="62998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ctr" anchorCtr="0">
            <a:noAutofit/>
          </a:bodyPr>
          <a:lstStyle/>
          <a:p>
            <a:pPr algn="l"/>
            <a:r>
              <a:rPr lang="en-IE" sz="1100" b="1">
                <a:solidFill>
                  <a:srgbClr val="FFFFFF"/>
                </a:solidFill>
                <a:latin typeface="Poppins SemiBold"/>
                <a:cs typeface="Poppins SemiBold"/>
              </a:rPr>
              <a:t>THE TOOLKIT</a:t>
            </a:r>
          </a:p>
        </p:txBody>
      </p:sp>
      <p:sp>
        <p:nvSpPr>
          <p:cNvPr id="3" name="TextBox 2">
            <a:extLst>
              <a:ext uri="{FF2B5EF4-FFF2-40B4-BE49-F238E27FC236}">
                <a16:creationId xmlns:a16="http://schemas.microsoft.com/office/drawing/2014/main" id="{F54B397E-2366-4E0A-AF61-2F5C2BE52224}"/>
              </a:ext>
            </a:extLst>
          </p:cNvPr>
          <p:cNvSpPr txBox="1"/>
          <p:nvPr/>
        </p:nvSpPr>
        <p:spPr>
          <a:xfrm>
            <a:off x="609600" y="914400"/>
            <a:ext cx="10972800" cy="558800"/>
          </a:xfrm>
          <a:prstGeom prst="rect">
            <a:avLst/>
          </a:prstGeom>
          <a:noFill/>
        </p:spPr>
        <p:txBody>
          <a:bodyPr vertOverflow="overflow" vert="horz" wrap="square" rtlCol="0" anchor="t" anchorCtr="0">
            <a:spAutoFit/>
          </a:bodyPr>
          <a:lstStyle/>
          <a:p>
            <a:pPr algn="l"/>
            <a:r>
              <a:rPr lang="en-GB" sz="3200" b="1">
                <a:solidFill>
                  <a:srgbClr val="141413"/>
                </a:solidFill>
                <a:latin typeface="Poppins SemiBold"/>
                <a:cs typeface="Poppins SemiBold"/>
              </a:rPr>
              <a:t>The best AI for every job</a:t>
            </a:r>
            <a:endParaRPr lang="en-IE" sz="3200" b="1">
              <a:solidFill>
                <a:srgbClr val="141413"/>
              </a:solidFill>
              <a:latin typeface="Poppins SemiBold"/>
              <a:cs typeface="Poppins SemiBold"/>
            </a:endParaRPr>
          </a:p>
        </p:txBody>
      </p:sp>
      <p:sp>
        <p:nvSpPr>
          <p:cNvPr id="4" name="TextBox 3">
            <a:extLst>
              <a:ext uri="{FF2B5EF4-FFF2-40B4-BE49-F238E27FC236}">
                <a16:creationId xmlns:a16="http://schemas.microsoft.com/office/drawing/2014/main" id="{6A15D2B2-DC9B-4047-8777-48B2C12C09A5}"/>
              </a:ext>
            </a:extLst>
          </p:cNvPr>
          <p:cNvSpPr txBox="1"/>
          <p:nvPr/>
        </p:nvSpPr>
        <p:spPr>
          <a:xfrm>
            <a:off x="609600" y="1549400"/>
            <a:ext cx="10972800" cy="330200"/>
          </a:xfrm>
          <a:prstGeom prst="rect">
            <a:avLst/>
          </a:prstGeom>
          <a:noFill/>
        </p:spPr>
        <p:txBody>
          <a:bodyPr vertOverflow="overflow" vert="horz" wrap="square" rtlCol="0" anchor="t" anchorCtr="0">
            <a:spAutoFit/>
          </a:bodyPr>
          <a:lstStyle/>
          <a:p>
            <a:pPr algn="l"/>
            <a:r>
              <a:rPr lang="en-GB" sz="1400">
                <a:solidFill>
                  <a:srgbClr val="73726C"/>
                </a:solidFill>
                <a:latin typeface="Poppins"/>
                <a:cs typeface="Poppins"/>
              </a:rPr>
              <a:t>My working toolkit, grouped by job.   Part 1 of 2: create, build &amp; Claude.</a:t>
            </a:r>
            <a:endParaRPr lang="en-IE" sz="1400">
              <a:solidFill>
                <a:srgbClr val="73726C"/>
              </a:solidFill>
              <a:latin typeface="Poppins"/>
              <a:cs typeface="Poppins"/>
            </a:endParaRPr>
          </a:p>
        </p:txBody>
      </p:sp>
      <p:sp>
        <p:nvSpPr>
          <p:cNvPr id="7" name="URLWatermark">
            <a:extLst>
              <a:ext uri="{FF2B5EF4-FFF2-40B4-BE49-F238E27FC236}">
                <a16:creationId xmlns:a16="http://schemas.microsoft.com/office/drawing/2014/main" id="{580A1E2F-AB55-486F-9861-3AA286D99DF8}"/>
              </a:ext>
            </a:extLst>
          </p:cNvPr>
          <p:cNvSpPr txBox="1"/>
          <p:nvPr/>
        </p:nvSpPr>
        <p:spPr>
          <a:xfrm>
            <a:off x="9359900" y="254000"/>
            <a:ext cx="5130800" cy="279400"/>
          </a:xfrm>
          <a:prstGeom prst="rect">
            <a:avLst/>
          </a:prstGeom>
          <a:noFill/>
        </p:spPr>
        <p:txBody>
          <a:bodyPr vertOverflow="overflow" vert="horz" wrap="none" rtlCol="0" anchor="t" anchorCtr="0">
            <a:noAutofit/>
          </a:bodyPr>
          <a:lstStyle/>
          <a:p>
            <a:pPr algn="l"/>
            <a:r>
              <a:rPr lang="en-IE" sz="1300" b="1">
                <a:solidFill>
                  <a:srgbClr val="73726C"/>
                </a:solidFill>
                <a:latin typeface="Poppins"/>
                <a:cs typeface="Poppins"/>
              </a:rPr>
              <a:t>https://kevin.echofold.ai</a:t>
            </a:r>
          </a:p>
        </p:txBody>
      </p:sp>
      <p:sp>
        <p:nvSpPr>
          <p:cNvPr id="6" name="Rectangle: Rounded Corners 5">
            <a:extLst>
              <a:ext uri="{FF2B5EF4-FFF2-40B4-BE49-F238E27FC236}">
                <a16:creationId xmlns:a16="http://schemas.microsoft.com/office/drawing/2014/main" id="{3AF7DC42-2C2B-4F0C-84C6-3BA24FA8768A}"/>
              </a:ext>
            </a:extLst>
          </p:cNvPr>
          <p:cNvSpPr/>
          <p:nvPr/>
        </p:nvSpPr>
        <p:spPr>
          <a:xfrm>
            <a:off x="838200" y="2184400"/>
            <a:ext cx="152400" cy="152400"/>
          </a:xfrm>
          <a:prstGeom prst="roundRect">
            <a:avLst/>
          </a:prstGeom>
          <a:solidFill>
            <a:srgbClr val="62998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4" name="TextBox 23">
            <a:extLst>
              <a:ext uri="{FF2B5EF4-FFF2-40B4-BE49-F238E27FC236}">
                <a16:creationId xmlns:a16="http://schemas.microsoft.com/office/drawing/2014/main" id="{855CA69B-B38A-4519-B8BA-9C6C016B931D}"/>
              </a:ext>
            </a:extLst>
          </p:cNvPr>
          <p:cNvSpPr txBox="1"/>
          <p:nvPr/>
        </p:nvSpPr>
        <p:spPr>
          <a:xfrm>
            <a:off x="1092200" y="2120900"/>
            <a:ext cx="4572000" cy="254000"/>
          </a:xfrm>
          <a:prstGeom prst="rect">
            <a:avLst/>
          </a:prstGeom>
          <a:noFill/>
        </p:spPr>
        <p:txBody>
          <a:bodyPr vertOverflow="overflow" vert="horz" wrap="square" rtlCol="0" anchor="t" anchorCtr="0">
            <a:spAutoFit/>
          </a:bodyPr>
          <a:lstStyle/>
          <a:p>
            <a:pPr algn="l"/>
            <a:r>
              <a:rPr lang="en-IE" sz="1200" b="1">
                <a:solidFill>
                  <a:srgbClr val="141413"/>
                </a:solidFill>
                <a:latin typeface="Poppins SemiBold"/>
                <a:cs typeface="Poppins SemiBold"/>
              </a:rPr>
              <a:t>CLAUDE RESOURCES</a:t>
            </a:r>
          </a:p>
        </p:txBody>
      </p:sp>
      <p:sp>
        <p:nvSpPr>
          <p:cNvPr id="25" name="T_claude">
            <a:extLst>
              <a:ext uri="{FF2B5EF4-FFF2-40B4-BE49-F238E27FC236}">
                <a16:creationId xmlns:a16="http://schemas.microsoft.com/office/drawing/2014/main" id="{A1E7AEF6-81B4-4E5C-A1D4-43D88C7B60B9}"/>
              </a:ext>
            </a:extLst>
          </p:cNvPr>
          <p:cNvSpPr txBox="1"/>
          <p:nvPr/>
        </p:nvSpPr>
        <p:spPr>
          <a:xfrm>
            <a:off x="838200" y="2489200"/>
            <a:ext cx="4775200" cy="1930400"/>
          </a:xfrm>
          <a:prstGeom prst="rect">
            <a:avLst/>
          </a:prstGeom>
          <a:noFill/>
        </p:spPr>
        <p:txBody>
          <a:bodyPr vertOverflow="overflow" vert="horz" wrap="square" rtlCol="0" anchor="t" anchorCtr="0">
            <a:spAutoFit/>
          </a:bodyPr>
          <a:lstStyle/>
          <a:p>
            <a:pPr>
              <a:spcBef>
                <a:spcPts val="240"/>
              </a:spcBef>
            </a:pPr>
            <a:r>
              <a:rPr lang="en-US" sz="900" b="1">
                <a:solidFill>
                  <a:srgbClr val="141413"/>
                </a:solidFill>
                <a:latin typeface="Poppins SemiBold"/>
              </a:rPr>
              <a:t>Official Claude Skills</a:t>
            </a:r>
            <a:r>
              <a:rPr lang="en-US" sz="700" b="1">
                <a:solidFill>
                  <a:srgbClr val="629987"/>
                </a:solidFill>
                <a:latin typeface="Poppins SemiBold"/>
              </a:rPr>
              <a:t>   FREE</a:t>
            </a:r>
            <a:br/>
            <a:r>
              <a:rPr lang="en-US" sz="760" b="1">
                <a:solidFill>
                  <a:srgbClr val="629987"/>
                </a:solidFill>
                <a:latin typeface="Poppins"/>
              </a:rPr>
              <a:t>github.com/anthropics/skills</a:t>
            </a:r>
            <a:r>
              <a:rPr lang="en-US" sz="760">
                <a:solidFill>
                  <a:srgbClr val="73726C"/>
                </a:solidFill>
                <a:latin typeface="Poppins"/>
              </a:rPr>
              <a:t>, Anthropic’s official skill library.</a:t>
            </a:r>
          </a:p>
          <a:p>
            <a:pPr>
              <a:spcBef>
                <a:spcPts val="240"/>
              </a:spcBef>
            </a:pPr>
            <a:r>
              <a:rPr lang="en-US" sz="900" b="1">
                <a:solidFill>
                  <a:srgbClr val="141413"/>
                </a:solidFill>
                <a:latin typeface="Poppins SemiBold"/>
              </a:rPr>
              <a:t>Official Sub-Agents</a:t>
            </a:r>
            <a:r>
              <a:rPr lang="en-US" sz="700" b="1">
                <a:solidFill>
                  <a:srgbClr val="629987"/>
                </a:solidFill>
                <a:latin typeface="Poppins SemiBold"/>
              </a:rPr>
              <a:t>   FREE</a:t>
            </a:r>
            <a:br/>
            <a:r>
              <a:rPr lang="en-US" sz="760" b="1">
                <a:solidFill>
                  <a:srgbClr val="629987"/>
                </a:solidFill>
                <a:latin typeface="Poppins"/>
              </a:rPr>
              <a:t>docs.claude.com/en/docs/claude-code/sub-agents</a:t>
            </a:r>
            <a:r>
              <a:rPr lang="en-US" sz="760">
                <a:solidFill>
                  <a:srgbClr val="73726C"/>
                </a:solidFill>
                <a:latin typeface="Poppins"/>
              </a:rPr>
              <a:t>, Sub-agents in Claude Code.</a:t>
            </a:r>
          </a:p>
          <a:p>
            <a:pPr>
              <a:spcBef>
                <a:spcPts val="240"/>
              </a:spcBef>
            </a:pPr>
            <a:r>
              <a:rPr lang="en-US" sz="900" b="1">
                <a:solidFill>
                  <a:srgbClr val="141413"/>
                </a:solidFill>
                <a:latin typeface="Poppins SemiBold"/>
              </a:rPr>
              <a:t>Claude Code Docs</a:t>
            </a:r>
            <a:r>
              <a:rPr lang="en-US" sz="700" b="1">
                <a:solidFill>
                  <a:srgbClr val="629987"/>
                </a:solidFill>
                <a:latin typeface="Poppins SemiBold"/>
              </a:rPr>
              <a:t>   FREE</a:t>
            </a:r>
            <a:br/>
            <a:r>
              <a:rPr lang="en-US" sz="760" b="1">
                <a:solidFill>
                  <a:srgbClr val="629987"/>
                </a:solidFill>
                <a:latin typeface="Poppins"/>
              </a:rPr>
              <a:t>docs.claude.com/en/docs/claude-code</a:t>
            </a:r>
            <a:r>
              <a:rPr lang="en-US" sz="760">
                <a:solidFill>
                  <a:srgbClr val="73726C"/>
                </a:solidFill>
                <a:latin typeface="Poppins"/>
              </a:rPr>
              <a:t>, MCP, hooks, sub-agents, commands.</a:t>
            </a:r>
          </a:p>
          <a:p>
            <a:pPr>
              <a:spcBef>
                <a:spcPts val="240"/>
              </a:spcBef>
            </a:pPr>
            <a:r>
              <a:rPr lang="en-US" sz="900" b="1">
                <a:solidFill>
                  <a:srgbClr val="141413"/>
                </a:solidFill>
                <a:latin typeface="Poppins SemiBold"/>
              </a:rPr>
              <a:t>Community Sub-Agents</a:t>
            </a:r>
            <a:r>
              <a:rPr lang="en-US" sz="700" b="1">
                <a:solidFill>
                  <a:srgbClr val="629987"/>
                </a:solidFill>
                <a:latin typeface="Poppins SemiBold"/>
              </a:rPr>
              <a:t>   FREE</a:t>
            </a:r>
            <a:br/>
            <a:r>
              <a:rPr lang="en-US" sz="760" b="1">
                <a:solidFill>
                  <a:srgbClr val="629987"/>
                </a:solidFill>
                <a:latin typeface="Poppins"/>
              </a:rPr>
              <a:t>github.com/wshobson/agents</a:t>
            </a:r>
            <a:r>
              <a:rPr lang="en-US" sz="760">
                <a:solidFill>
                  <a:srgbClr val="73726C"/>
                </a:solidFill>
                <a:latin typeface="Poppins"/>
              </a:rPr>
              <a:t>, Ready-made sub-agents, drop-in.</a:t>
            </a:r>
          </a:p>
          <a:p>
            <a:pPr>
              <a:spcBef>
                <a:spcPts val="240"/>
              </a:spcBef>
            </a:pPr>
            <a:r>
              <a:rPr lang="en-US" sz="900" b="1">
                <a:solidFill>
                  <a:srgbClr val="141413"/>
                </a:solidFill>
                <a:latin typeface="Poppins SemiBold"/>
              </a:rPr>
              <a:t>Smithery (MCP Registry)</a:t>
            </a:r>
            <a:r>
              <a:rPr lang="en-US" sz="700" b="1">
                <a:solidFill>
                  <a:srgbClr val="629987"/>
                </a:solidFill>
                <a:latin typeface="Poppins SemiBold"/>
              </a:rPr>
              <a:t>   FREE</a:t>
            </a:r>
            <a:br/>
            <a:r>
              <a:rPr lang="en-US" sz="760" b="1">
                <a:solidFill>
                  <a:srgbClr val="629987"/>
                </a:solidFill>
                <a:latin typeface="Poppins"/>
              </a:rPr>
              <a:t>smithery.ai</a:t>
            </a:r>
            <a:r>
              <a:rPr lang="en-US" sz="760">
                <a:solidFill>
                  <a:srgbClr val="73726C"/>
                </a:solidFill>
                <a:latin typeface="Poppins"/>
              </a:rPr>
              <a:t>, Thousands of MCPs, one-command install.</a:t>
            </a:r>
          </a:p>
          <a:p>
            <a:pPr>
              <a:spcBef>
                <a:spcPts val="240"/>
              </a:spcBef>
            </a:pPr>
            <a:r>
              <a:rPr lang="en-US" sz="900" b="1">
                <a:solidFill>
                  <a:srgbClr val="141413"/>
                </a:solidFill>
                <a:latin typeface="Poppins SemiBold"/>
              </a:rPr>
              <a:t>Awesome MCP Servers</a:t>
            </a:r>
            <a:r>
              <a:rPr lang="en-US" sz="700" b="1">
                <a:solidFill>
                  <a:srgbClr val="629987"/>
                </a:solidFill>
                <a:latin typeface="Poppins SemiBold"/>
              </a:rPr>
              <a:t>   FREE</a:t>
            </a:r>
            <a:br/>
            <a:r>
              <a:rPr lang="en-US" sz="760" b="1">
                <a:solidFill>
                  <a:srgbClr val="629987"/>
                </a:solidFill>
                <a:latin typeface="Poppins"/>
              </a:rPr>
              <a:t>github.com/punkpeye/awesome-mcp-servers</a:t>
            </a:r>
            <a:r>
              <a:rPr lang="en-US" sz="760">
                <a:solidFill>
                  <a:srgbClr val="73726C"/>
                </a:solidFill>
                <a:latin typeface="Poppins"/>
              </a:rPr>
              <a:t>, The canonical list of MCP servers.</a:t>
            </a:r>
          </a:p>
        </p:txBody>
      </p:sp>
      <p:sp>
        <p:nvSpPr>
          <p:cNvPr id="27" name="Rectangle: Rounded Corners 26">
            <a:extLst>
              <a:ext uri="{FF2B5EF4-FFF2-40B4-BE49-F238E27FC236}">
                <a16:creationId xmlns:a16="http://schemas.microsoft.com/office/drawing/2014/main" id="{B4A0767B-EA3D-4A56-9104-263503E0604B}"/>
              </a:ext>
            </a:extLst>
          </p:cNvPr>
          <p:cNvSpPr/>
          <p:nvPr/>
        </p:nvSpPr>
        <p:spPr>
          <a:xfrm>
            <a:off x="838200" y="4927600"/>
            <a:ext cx="152400" cy="152400"/>
          </a:xfrm>
          <a:prstGeom prst="roundRect">
            <a:avLst/>
          </a:prstGeom>
          <a:solidFill>
            <a:srgbClr val="EAD7A4"/>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8" name="TextBox 27">
            <a:extLst>
              <a:ext uri="{FF2B5EF4-FFF2-40B4-BE49-F238E27FC236}">
                <a16:creationId xmlns:a16="http://schemas.microsoft.com/office/drawing/2014/main" id="{4232FBE0-905D-4415-9966-A185BFAE3290}"/>
              </a:ext>
            </a:extLst>
          </p:cNvPr>
          <p:cNvSpPr txBox="1"/>
          <p:nvPr/>
        </p:nvSpPr>
        <p:spPr>
          <a:xfrm>
            <a:off x="1092200" y="4864100"/>
            <a:ext cx="4572000" cy="254000"/>
          </a:xfrm>
          <a:prstGeom prst="rect">
            <a:avLst/>
          </a:prstGeom>
          <a:noFill/>
        </p:spPr>
        <p:txBody>
          <a:bodyPr vertOverflow="overflow" vert="horz" wrap="square" rtlCol="0" anchor="t" anchorCtr="0">
            <a:spAutoFit/>
          </a:bodyPr>
          <a:lstStyle/>
          <a:p>
            <a:pPr algn="l"/>
            <a:r>
              <a:rPr lang="en-IE" sz="1200" b="1">
                <a:solidFill>
                  <a:srgbClr val="141413"/>
                </a:solidFill>
                <a:latin typeface="Poppins SemiBold"/>
                <a:cs typeface="Poppins SemiBold"/>
              </a:rPr>
              <a:t>STACKS &amp; COMPONENTS</a:t>
            </a:r>
          </a:p>
        </p:txBody>
      </p:sp>
      <p:sp>
        <p:nvSpPr>
          <p:cNvPr id="29" name="T_stacks">
            <a:extLst>
              <a:ext uri="{FF2B5EF4-FFF2-40B4-BE49-F238E27FC236}">
                <a16:creationId xmlns:a16="http://schemas.microsoft.com/office/drawing/2014/main" id="{87850E3E-200C-47D8-A289-CD5949C6FD39}"/>
              </a:ext>
            </a:extLst>
          </p:cNvPr>
          <p:cNvSpPr txBox="1"/>
          <p:nvPr/>
        </p:nvSpPr>
        <p:spPr>
          <a:xfrm>
            <a:off x="838200" y="5232400"/>
            <a:ext cx="4775200" cy="939800"/>
          </a:xfrm>
          <a:prstGeom prst="rect">
            <a:avLst/>
          </a:prstGeom>
          <a:noFill/>
        </p:spPr>
        <p:txBody>
          <a:bodyPr vertOverflow="overflow" vert="horz" wrap="square" rtlCol="0" anchor="t" anchorCtr="0">
            <a:spAutoFit/>
          </a:bodyPr>
          <a:lstStyle/>
          <a:p>
            <a:pPr>
              <a:spcBef>
                <a:spcPts val="240"/>
              </a:spcBef>
            </a:pPr>
            <a:r>
              <a:rPr lang="en-US" sz="900" b="1">
                <a:solidFill>
                  <a:srgbClr val="141413"/>
                </a:solidFill>
                <a:latin typeface="Poppins SemiBold"/>
              </a:rPr>
              <a:t>21st.dev</a:t>
            </a:r>
            <a:r>
              <a:rPr lang="en-US" sz="700" b="1">
                <a:solidFill>
                  <a:srgbClr val="629987"/>
                </a:solidFill>
                <a:latin typeface="Poppins SemiBold"/>
              </a:rPr>
              <a:t>   FREE</a:t>
            </a:r>
            <a:br/>
            <a:r>
              <a:rPr lang="en-US" sz="760" b="1">
                <a:solidFill>
                  <a:srgbClr val="629987"/>
                </a:solidFill>
                <a:latin typeface="Poppins"/>
              </a:rPr>
              <a:t>21st.dev</a:t>
            </a:r>
            <a:r>
              <a:rPr lang="en-US" sz="760">
                <a:solidFill>
                  <a:srgbClr val="73726C"/>
                </a:solidFill>
                <a:latin typeface="Poppins"/>
              </a:rPr>
              <a:t>, Component library, copy a prompt into Claude.</a:t>
            </a:r>
          </a:p>
          <a:p>
            <a:pPr>
              <a:spcBef>
                <a:spcPts val="240"/>
              </a:spcBef>
            </a:pPr>
            <a:r>
              <a:rPr lang="en-US" sz="900" b="1">
                <a:solidFill>
                  <a:srgbClr val="141413"/>
                </a:solidFill>
                <a:latin typeface="Poppins SemiBold"/>
              </a:rPr>
              <a:t>gstack</a:t>
            </a:r>
            <a:r>
              <a:rPr lang="en-US" sz="700" b="1">
                <a:solidFill>
                  <a:srgbClr val="629987"/>
                </a:solidFill>
                <a:latin typeface="Poppins SemiBold"/>
              </a:rPr>
              <a:t>   FREE</a:t>
            </a:r>
            <a:br/>
            <a:r>
              <a:rPr lang="en-US" sz="760" b="1">
                <a:solidFill>
                  <a:srgbClr val="629987"/>
                </a:solidFill>
                <a:latin typeface="Poppins"/>
              </a:rPr>
              <a:t>github.com/garrytan/gstack</a:t>
            </a:r>
            <a:r>
              <a:rPr lang="en-US" sz="760">
                <a:solidFill>
                  <a:srgbClr val="73726C"/>
                </a:solidFill>
                <a:latin typeface="Poppins"/>
              </a:rPr>
              <a:t>, Garry Tan’s opinionated Claude Code stack.</a:t>
            </a:r>
          </a:p>
          <a:p>
            <a:pPr>
              <a:spcBef>
                <a:spcPts val="240"/>
              </a:spcBef>
            </a:pPr>
            <a:r>
              <a:rPr lang="en-US" sz="900" b="1">
                <a:solidFill>
                  <a:srgbClr val="141413"/>
                </a:solidFill>
                <a:latin typeface="Poppins SemiBold"/>
              </a:rPr>
              <a:t>shadcn/ui</a:t>
            </a:r>
            <a:r>
              <a:rPr lang="en-US" sz="700" b="1">
                <a:solidFill>
                  <a:srgbClr val="629987"/>
                </a:solidFill>
                <a:latin typeface="Poppins SemiBold"/>
              </a:rPr>
              <a:t>   FREE</a:t>
            </a:r>
            <a:br/>
            <a:r>
              <a:rPr lang="en-US" sz="760" b="1">
                <a:solidFill>
                  <a:srgbClr val="629987"/>
                </a:solidFill>
                <a:latin typeface="Poppins"/>
              </a:rPr>
              <a:t>ui.shadcn.com</a:t>
            </a:r>
            <a:r>
              <a:rPr lang="en-US" sz="760">
                <a:solidFill>
                  <a:srgbClr val="73726C"/>
                </a:solidFill>
                <a:latin typeface="Poppins"/>
              </a:rPr>
              <a:t>, React components Claude knows natively.</a:t>
            </a:r>
          </a:p>
        </p:txBody>
      </p:sp>
      <p:sp>
        <p:nvSpPr>
          <p:cNvPr id="31" name="Rectangle: Rounded Corners 30">
            <a:extLst>
              <a:ext uri="{FF2B5EF4-FFF2-40B4-BE49-F238E27FC236}">
                <a16:creationId xmlns:a16="http://schemas.microsoft.com/office/drawing/2014/main" id="{1E27F0C2-154D-441A-AF06-508E96697085}"/>
              </a:ext>
            </a:extLst>
          </p:cNvPr>
          <p:cNvSpPr/>
          <p:nvPr/>
        </p:nvSpPr>
        <p:spPr>
          <a:xfrm>
            <a:off x="6400800" y="2184400"/>
            <a:ext cx="152400" cy="152400"/>
          </a:xfrm>
          <a:prstGeom prst="roundRect">
            <a:avLst/>
          </a:prstGeom>
          <a:solidFill>
            <a:srgbClr val="D9775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32" name="TextBox 31">
            <a:extLst>
              <a:ext uri="{FF2B5EF4-FFF2-40B4-BE49-F238E27FC236}">
                <a16:creationId xmlns:a16="http://schemas.microsoft.com/office/drawing/2014/main" id="{3ED12407-FBD5-45A2-AEEE-56642258A9EB}"/>
              </a:ext>
            </a:extLst>
          </p:cNvPr>
          <p:cNvSpPr txBox="1"/>
          <p:nvPr/>
        </p:nvSpPr>
        <p:spPr>
          <a:xfrm>
            <a:off x="6654800" y="2120900"/>
            <a:ext cx="4572000" cy="254000"/>
          </a:xfrm>
          <a:prstGeom prst="rect">
            <a:avLst/>
          </a:prstGeom>
          <a:noFill/>
        </p:spPr>
        <p:txBody>
          <a:bodyPr vertOverflow="overflow" vert="horz" wrap="square" rtlCol="0" anchor="t" anchorCtr="0">
            <a:spAutoFit/>
          </a:bodyPr>
          <a:lstStyle/>
          <a:p>
            <a:pPr algn="l"/>
            <a:r>
              <a:rPr lang="en-IE" sz="1200" b="1">
                <a:solidFill>
                  <a:srgbClr val="141413"/>
                </a:solidFill>
                <a:latin typeface="Poppins SemiBold"/>
                <a:cs typeface="Poppins SemiBold"/>
              </a:rPr>
              <a:t>VIDEO &amp; MOTION</a:t>
            </a:r>
          </a:p>
        </p:txBody>
      </p:sp>
      <p:sp>
        <p:nvSpPr>
          <p:cNvPr id="33" name="T_video">
            <a:extLst>
              <a:ext uri="{FF2B5EF4-FFF2-40B4-BE49-F238E27FC236}">
                <a16:creationId xmlns:a16="http://schemas.microsoft.com/office/drawing/2014/main" id="{664E4F2A-0E6E-4A33-A619-F5B266E25ED5}"/>
              </a:ext>
            </a:extLst>
          </p:cNvPr>
          <p:cNvSpPr txBox="1"/>
          <p:nvPr/>
        </p:nvSpPr>
        <p:spPr>
          <a:xfrm>
            <a:off x="6400800" y="2489200"/>
            <a:ext cx="4775200" cy="1574800"/>
          </a:xfrm>
          <a:prstGeom prst="rect">
            <a:avLst/>
          </a:prstGeom>
          <a:noFill/>
        </p:spPr>
        <p:txBody>
          <a:bodyPr vertOverflow="overflow" vert="horz" wrap="square" rtlCol="0" anchor="t" anchorCtr="0">
            <a:spAutoFit/>
          </a:bodyPr>
          <a:lstStyle/>
          <a:p>
            <a:pPr>
              <a:spcBef>
                <a:spcPts val="240"/>
              </a:spcBef>
            </a:pPr>
            <a:r>
              <a:rPr lang="en-US" sz="900" b="1">
                <a:solidFill>
                  <a:srgbClr val="141413"/>
                </a:solidFill>
                <a:latin typeface="Poppins SemiBold"/>
              </a:rPr>
              <a:t>Runway ML</a:t>
            </a:r>
            <a:r>
              <a:rPr lang="en-US" sz="700" b="1">
                <a:solidFill>
                  <a:srgbClr val="D97757"/>
                </a:solidFill>
                <a:latin typeface="Poppins SemiBold"/>
              </a:rPr>
              <a:t>   PAID</a:t>
            </a:r>
            <a:br/>
            <a:r>
              <a:rPr lang="en-US" sz="760" b="1">
                <a:solidFill>
                  <a:srgbClr val="629987"/>
                </a:solidFill>
                <a:latin typeface="Poppins"/>
              </a:rPr>
              <a:t>runwayml.com</a:t>
            </a:r>
            <a:r>
              <a:rPr lang="en-US" sz="760">
                <a:solidFill>
                  <a:srgbClr val="73726C"/>
                </a:solidFill>
                <a:latin typeface="Poppins"/>
              </a:rPr>
              <a:t>, Text-to-video, image-to-video, lip sync.</a:t>
            </a:r>
          </a:p>
          <a:p>
            <a:pPr>
              <a:spcBef>
                <a:spcPts val="240"/>
              </a:spcBef>
            </a:pPr>
            <a:r>
              <a:rPr lang="en-US" sz="900" b="1">
                <a:solidFill>
                  <a:srgbClr val="141413"/>
                </a:solidFill>
                <a:latin typeface="Poppins SemiBold"/>
              </a:rPr>
              <a:t>HeyGen</a:t>
            </a:r>
            <a:r>
              <a:rPr lang="en-US" sz="700" b="1">
                <a:solidFill>
                  <a:srgbClr val="827DBD"/>
                </a:solidFill>
                <a:latin typeface="Poppins SemiBold"/>
              </a:rPr>
              <a:t>   FREEMIUM</a:t>
            </a:r>
            <a:br/>
            <a:r>
              <a:rPr lang="en-US" sz="760" b="1">
                <a:solidFill>
                  <a:srgbClr val="629987"/>
                </a:solidFill>
                <a:latin typeface="Poppins"/>
              </a:rPr>
              <a:t>heygen.com</a:t>
            </a:r>
            <a:r>
              <a:rPr lang="en-US" sz="760">
                <a:solidFill>
                  <a:srgbClr val="73726C"/>
                </a:solidFill>
                <a:latin typeface="Poppins"/>
              </a:rPr>
              <a:t>, AI avatars and talking-head video from text.</a:t>
            </a:r>
          </a:p>
          <a:p>
            <a:pPr>
              <a:spcBef>
                <a:spcPts val="240"/>
              </a:spcBef>
            </a:pPr>
            <a:r>
              <a:rPr lang="en-US" sz="900" b="1">
                <a:solidFill>
                  <a:srgbClr val="141413"/>
                </a:solidFill>
                <a:latin typeface="Poppins SemiBold"/>
              </a:rPr>
              <a:t>Descript</a:t>
            </a:r>
            <a:r>
              <a:rPr lang="en-US" sz="700" b="1">
                <a:solidFill>
                  <a:srgbClr val="827DBD"/>
                </a:solidFill>
                <a:latin typeface="Poppins SemiBold"/>
              </a:rPr>
              <a:t>   FREEMIUM</a:t>
            </a:r>
            <a:br/>
            <a:r>
              <a:rPr lang="en-US" sz="760" b="1">
                <a:solidFill>
                  <a:srgbClr val="629987"/>
                </a:solidFill>
                <a:latin typeface="Poppins"/>
              </a:rPr>
              <a:t>descript.com</a:t>
            </a:r>
            <a:r>
              <a:rPr lang="en-US" sz="760">
                <a:solidFill>
                  <a:srgbClr val="73726C"/>
                </a:solidFill>
                <a:latin typeface="Poppins"/>
              </a:rPr>
              <a:t>, Edit video by editing the transcript.</a:t>
            </a:r>
          </a:p>
          <a:p>
            <a:pPr>
              <a:spcBef>
                <a:spcPts val="240"/>
              </a:spcBef>
            </a:pPr>
            <a:r>
              <a:rPr lang="en-US" sz="900" b="1">
                <a:solidFill>
                  <a:srgbClr val="141413"/>
                </a:solidFill>
                <a:latin typeface="Poppins SemiBold"/>
              </a:rPr>
              <a:t>ElevenLabs</a:t>
            </a:r>
            <a:r>
              <a:rPr lang="en-US" sz="700" b="1">
                <a:solidFill>
                  <a:srgbClr val="827DBD"/>
                </a:solidFill>
                <a:latin typeface="Poppins SemiBold"/>
              </a:rPr>
              <a:t>   FREEMIUM</a:t>
            </a:r>
            <a:br/>
            <a:r>
              <a:rPr lang="en-US" sz="760" b="1">
                <a:solidFill>
                  <a:srgbClr val="629987"/>
                </a:solidFill>
                <a:latin typeface="Poppins"/>
              </a:rPr>
              <a:t>elevenlabs.io</a:t>
            </a:r>
            <a:r>
              <a:rPr lang="en-US" sz="760">
                <a:solidFill>
                  <a:srgbClr val="73726C"/>
                </a:solidFill>
                <a:latin typeface="Poppins"/>
              </a:rPr>
              <a:t>, Best-in-class AI voices and voiceovers.</a:t>
            </a:r>
          </a:p>
          <a:p>
            <a:pPr>
              <a:spcBef>
                <a:spcPts val="240"/>
              </a:spcBef>
            </a:pPr>
            <a:r>
              <a:rPr lang="en-US" sz="900" b="1">
                <a:solidFill>
                  <a:srgbClr val="141413"/>
                </a:solidFill>
                <a:latin typeface="Poppins SemiBold"/>
              </a:rPr>
              <a:t>Remotion</a:t>
            </a:r>
            <a:r>
              <a:rPr lang="en-US" sz="700" b="1">
                <a:solidFill>
                  <a:srgbClr val="629987"/>
                </a:solidFill>
                <a:latin typeface="Poppins SemiBold"/>
              </a:rPr>
              <a:t>   FREE</a:t>
            </a:r>
            <a:br/>
            <a:r>
              <a:rPr lang="en-US" sz="760" b="1">
                <a:solidFill>
                  <a:srgbClr val="629987"/>
                </a:solidFill>
                <a:latin typeface="Poppins"/>
              </a:rPr>
              <a:t>remotion.dev</a:t>
            </a:r>
            <a:r>
              <a:rPr lang="en-US" sz="760">
                <a:solidFill>
                  <a:srgbClr val="73726C"/>
                </a:solidFill>
                <a:latin typeface="Poppins"/>
              </a:rPr>
              <a:t>, Video in code, Claude Code writes it.</a:t>
            </a:r>
          </a:p>
        </p:txBody>
      </p:sp>
      <p:sp>
        <p:nvSpPr>
          <p:cNvPr id="35" name="Rectangle: Rounded Corners 34">
            <a:extLst>
              <a:ext uri="{FF2B5EF4-FFF2-40B4-BE49-F238E27FC236}">
                <a16:creationId xmlns:a16="http://schemas.microsoft.com/office/drawing/2014/main" id="{B94D3C3F-BF34-407B-AB56-0267698D68FE}"/>
              </a:ext>
            </a:extLst>
          </p:cNvPr>
          <p:cNvSpPr/>
          <p:nvPr/>
        </p:nvSpPr>
        <p:spPr>
          <a:xfrm>
            <a:off x="6400800" y="4572000"/>
            <a:ext cx="152400" cy="152400"/>
          </a:xfrm>
          <a:prstGeom prst="roundRect">
            <a:avLst/>
          </a:prstGeom>
          <a:solidFill>
            <a:srgbClr val="827DBD"/>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36" name="TextBox 35">
            <a:extLst>
              <a:ext uri="{FF2B5EF4-FFF2-40B4-BE49-F238E27FC236}">
                <a16:creationId xmlns:a16="http://schemas.microsoft.com/office/drawing/2014/main" id="{3D82CED8-BEAF-4EC2-9501-1D1B1AEA276B}"/>
              </a:ext>
            </a:extLst>
          </p:cNvPr>
          <p:cNvSpPr txBox="1"/>
          <p:nvPr/>
        </p:nvSpPr>
        <p:spPr>
          <a:xfrm>
            <a:off x="6654800" y="4508500"/>
            <a:ext cx="4572000" cy="254000"/>
          </a:xfrm>
          <a:prstGeom prst="rect">
            <a:avLst/>
          </a:prstGeom>
          <a:noFill/>
        </p:spPr>
        <p:txBody>
          <a:bodyPr vertOverflow="overflow" vert="horz" wrap="square" rtlCol="0" anchor="t" anchorCtr="0">
            <a:spAutoFit/>
          </a:bodyPr>
          <a:lstStyle/>
          <a:p>
            <a:pPr algn="l"/>
            <a:r>
              <a:rPr lang="en-IE" sz="1200" b="1">
                <a:solidFill>
                  <a:srgbClr val="141413"/>
                </a:solidFill>
                <a:latin typeface="Poppins SemiBold"/>
                <a:cs typeface="Poppins SemiBold"/>
              </a:rPr>
              <a:t>IMAGE &amp; GRAPHICS</a:t>
            </a:r>
          </a:p>
        </p:txBody>
      </p:sp>
      <p:sp>
        <p:nvSpPr>
          <p:cNvPr id="37" name="T_image">
            <a:extLst>
              <a:ext uri="{FF2B5EF4-FFF2-40B4-BE49-F238E27FC236}">
                <a16:creationId xmlns:a16="http://schemas.microsoft.com/office/drawing/2014/main" id="{C2873750-5793-4D3D-A3D0-E081AAAAD45C}"/>
              </a:ext>
            </a:extLst>
          </p:cNvPr>
          <p:cNvSpPr txBox="1"/>
          <p:nvPr/>
        </p:nvSpPr>
        <p:spPr>
          <a:xfrm>
            <a:off x="6400800" y="4876800"/>
            <a:ext cx="4775200" cy="1295400"/>
          </a:xfrm>
          <a:prstGeom prst="rect">
            <a:avLst/>
          </a:prstGeom>
          <a:noFill/>
        </p:spPr>
        <p:txBody>
          <a:bodyPr vertOverflow="overflow" vert="horz" wrap="square" rtlCol="0" anchor="t" anchorCtr="0">
            <a:spAutoFit/>
          </a:bodyPr>
          <a:lstStyle/>
          <a:p>
            <a:pPr>
              <a:spcBef>
                <a:spcPts val="240"/>
              </a:spcBef>
            </a:pPr>
            <a:r>
              <a:rPr lang="en-US" sz="900" b="1">
                <a:solidFill>
                  <a:srgbClr val="141413"/>
                </a:solidFill>
                <a:latin typeface="Poppins SemiBold"/>
              </a:rPr>
              <a:t>Ideogram</a:t>
            </a:r>
            <a:r>
              <a:rPr lang="en-US" sz="700" b="1">
                <a:solidFill>
                  <a:srgbClr val="827DBD"/>
                </a:solidFill>
                <a:latin typeface="Poppins SemiBold"/>
              </a:rPr>
              <a:t>   FREEMIUM</a:t>
            </a:r>
            <a:br/>
            <a:r>
              <a:rPr lang="en-US" sz="760" b="1">
                <a:solidFill>
                  <a:srgbClr val="629987"/>
                </a:solidFill>
                <a:latin typeface="Poppins"/>
              </a:rPr>
              <a:t>ideogram.ai</a:t>
            </a:r>
            <a:r>
              <a:rPr lang="en-US" sz="760">
                <a:solidFill>
                  <a:srgbClr val="73726C"/>
                </a:solidFill>
                <a:latin typeface="Poppins"/>
              </a:rPr>
              <a:t>, AI images that nail text. Posters, social.</a:t>
            </a:r>
          </a:p>
          <a:p>
            <a:pPr>
              <a:spcBef>
                <a:spcPts val="240"/>
              </a:spcBef>
            </a:pPr>
            <a:r>
              <a:rPr lang="en-US" sz="900" b="1">
                <a:solidFill>
                  <a:srgbClr val="141413"/>
                </a:solidFill>
                <a:latin typeface="Poppins SemiBold"/>
              </a:rPr>
              <a:t>Midjourney</a:t>
            </a:r>
            <a:r>
              <a:rPr lang="en-US" sz="700" b="1">
                <a:solidFill>
                  <a:srgbClr val="D97757"/>
                </a:solidFill>
                <a:latin typeface="Poppins SemiBold"/>
              </a:rPr>
              <a:t>   PAID</a:t>
            </a:r>
            <a:br/>
            <a:r>
              <a:rPr lang="en-US" sz="760" b="1">
                <a:solidFill>
                  <a:srgbClr val="629987"/>
                </a:solidFill>
                <a:latin typeface="Poppins"/>
              </a:rPr>
              <a:t>midjourney.com</a:t>
            </a:r>
            <a:r>
              <a:rPr lang="en-US" sz="760">
                <a:solidFill>
                  <a:srgbClr val="73726C"/>
                </a:solidFill>
                <a:latin typeface="Poppins"/>
              </a:rPr>
              <a:t>, Top-tier images. Brand visuals, hero shots.</a:t>
            </a:r>
          </a:p>
          <a:p>
            <a:pPr>
              <a:spcBef>
                <a:spcPts val="240"/>
              </a:spcBef>
            </a:pPr>
            <a:r>
              <a:rPr lang="en-US" sz="900" b="1">
                <a:solidFill>
                  <a:srgbClr val="141413"/>
                </a:solidFill>
                <a:latin typeface="Poppins SemiBold"/>
              </a:rPr>
              <a:t>Manus AI</a:t>
            </a:r>
            <a:r>
              <a:rPr lang="en-US" sz="700" b="1">
                <a:solidFill>
                  <a:srgbClr val="D97757"/>
                </a:solidFill>
                <a:latin typeface="Poppins SemiBold"/>
              </a:rPr>
              <a:t>   PAID</a:t>
            </a:r>
            <a:br/>
            <a:r>
              <a:rPr lang="en-US" sz="760" b="1">
                <a:solidFill>
                  <a:srgbClr val="629987"/>
                </a:solidFill>
                <a:latin typeface="Poppins"/>
              </a:rPr>
              <a:t>manus.im</a:t>
            </a:r>
            <a:r>
              <a:rPr lang="en-US" sz="760">
                <a:solidFill>
                  <a:srgbClr val="73726C"/>
                </a:solidFill>
                <a:latin typeface="Poppins"/>
              </a:rPr>
              <a:t>, Graphics, video, full creative end-to-end.</a:t>
            </a:r>
          </a:p>
          <a:p>
            <a:pPr>
              <a:spcBef>
                <a:spcPts val="240"/>
              </a:spcBef>
            </a:pPr>
            <a:r>
              <a:rPr lang="en-US" sz="900" b="1">
                <a:solidFill>
                  <a:srgbClr val="141413"/>
                </a:solidFill>
                <a:latin typeface="Poppins SemiBold"/>
              </a:rPr>
              <a:t>Recraft</a:t>
            </a:r>
            <a:r>
              <a:rPr lang="en-US" sz="700" b="1">
                <a:solidFill>
                  <a:srgbClr val="827DBD"/>
                </a:solidFill>
                <a:latin typeface="Poppins SemiBold"/>
              </a:rPr>
              <a:t>   FREEMIUM</a:t>
            </a:r>
            <a:br/>
            <a:r>
              <a:rPr lang="en-US" sz="760" b="1">
                <a:solidFill>
                  <a:srgbClr val="629987"/>
                </a:solidFill>
                <a:latin typeface="Poppins"/>
              </a:rPr>
              <a:t>recraft.ai</a:t>
            </a:r>
            <a:r>
              <a:rPr lang="en-US" sz="760">
                <a:solidFill>
                  <a:srgbClr val="73726C"/>
                </a:solidFill>
                <a:latin typeface="Poppins"/>
              </a:rPr>
              <a:t>, Brand-controlled graphics. Vectors, icons.</a:t>
            </a:r>
          </a:p>
        </p:txBody>
      </p:sp>
    </p:spTree>
    <p:extLst>
      <p:ext uri="{BB962C8B-B14F-4D97-AF65-F5344CB8AC3E}">
        <p14:creationId xmlns:p14="http://schemas.microsoft.com/office/powerpoint/2010/main" val="600087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AF9F5">
            <a:alpha val="100000"/>
          </a:srgbClr>
        </a:solidFill>
        <a:effectLst/>
      </p:bgPr>
    </p:bg>
    <p:spTree>
      <p:nvGrpSpPr>
        <p:cNvPr id="1" name=""/>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id="{023EE0CC-BE9E-4E90-8F2A-4B7954610341}"/>
              </a:ext>
            </a:extLst>
          </p:cNvPr>
          <p:cNvSpPr/>
          <p:nvPr/>
        </p:nvSpPr>
        <p:spPr>
          <a:xfrm>
            <a:off x="508000" y="1879600"/>
            <a:ext cx="11074400" cy="4572000"/>
          </a:xfrm>
          <a:prstGeom prst="roundRect">
            <a:avLst/>
          </a:prstGeom>
          <a:solidFill>
            <a:srgbClr val="F0EEE6"/>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 name="Rectangle: Rounded Corners 1">
            <a:extLst>
              <a:ext uri="{FF2B5EF4-FFF2-40B4-BE49-F238E27FC236}">
                <a16:creationId xmlns:a16="http://schemas.microsoft.com/office/drawing/2014/main" id="{B5FD5A10-1A13-45F9-8355-69100D8E3299}"/>
              </a:ext>
            </a:extLst>
          </p:cNvPr>
          <p:cNvSpPr/>
          <p:nvPr/>
        </p:nvSpPr>
        <p:spPr>
          <a:xfrm>
            <a:off x="609600" y="508000"/>
            <a:ext cx="1905000" cy="393700"/>
          </a:xfrm>
          <a:prstGeom prst="roundRect">
            <a:avLst/>
          </a:prstGeom>
          <a:solidFill>
            <a:srgbClr val="62998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ctr" anchorCtr="0">
            <a:noAutofit/>
          </a:bodyPr>
          <a:lstStyle/>
          <a:p>
            <a:pPr algn="l"/>
            <a:r>
              <a:rPr lang="en-IE" sz="1100" b="1">
                <a:solidFill>
                  <a:srgbClr val="FFFFFF"/>
                </a:solidFill>
                <a:latin typeface="Poppins SemiBold"/>
                <a:cs typeface="Poppins SemiBold"/>
              </a:rPr>
              <a:t>THE TOOLKIT</a:t>
            </a:r>
          </a:p>
        </p:txBody>
      </p:sp>
      <p:sp>
        <p:nvSpPr>
          <p:cNvPr id="3" name="TextBox 2">
            <a:extLst>
              <a:ext uri="{FF2B5EF4-FFF2-40B4-BE49-F238E27FC236}">
                <a16:creationId xmlns:a16="http://schemas.microsoft.com/office/drawing/2014/main" id="{5A3499D3-C40A-44E7-8564-6FC49DB88B19}"/>
              </a:ext>
            </a:extLst>
          </p:cNvPr>
          <p:cNvSpPr txBox="1"/>
          <p:nvPr/>
        </p:nvSpPr>
        <p:spPr>
          <a:xfrm>
            <a:off x="609600" y="914400"/>
            <a:ext cx="10972800" cy="558800"/>
          </a:xfrm>
          <a:prstGeom prst="rect">
            <a:avLst/>
          </a:prstGeom>
          <a:noFill/>
        </p:spPr>
        <p:txBody>
          <a:bodyPr vertOverflow="overflow" vert="horz" wrap="square" rtlCol="0" anchor="t" anchorCtr="0">
            <a:spAutoFit/>
          </a:bodyPr>
          <a:lstStyle/>
          <a:p>
            <a:pPr algn="l"/>
            <a:r>
              <a:rPr lang="en-IE" sz="3200" b="1">
                <a:solidFill>
                  <a:srgbClr val="141413"/>
                </a:solidFill>
                <a:latin typeface="Poppins SemiBold"/>
                <a:cs typeface="Poppins SemiBold"/>
              </a:rPr>
              <a:t>Research &amp; competitive intel</a:t>
            </a:r>
          </a:p>
        </p:txBody>
      </p:sp>
      <p:sp>
        <p:nvSpPr>
          <p:cNvPr id="4" name="TextBox 3">
            <a:extLst>
              <a:ext uri="{FF2B5EF4-FFF2-40B4-BE49-F238E27FC236}">
                <a16:creationId xmlns:a16="http://schemas.microsoft.com/office/drawing/2014/main" id="{8DED387C-C43B-4F4F-90DA-66AD211E946F}"/>
              </a:ext>
            </a:extLst>
          </p:cNvPr>
          <p:cNvSpPr txBox="1"/>
          <p:nvPr/>
        </p:nvSpPr>
        <p:spPr>
          <a:xfrm>
            <a:off x="609600" y="1549400"/>
            <a:ext cx="10972800" cy="330200"/>
          </a:xfrm>
          <a:prstGeom prst="rect">
            <a:avLst/>
          </a:prstGeom>
          <a:noFill/>
        </p:spPr>
        <p:txBody>
          <a:bodyPr vertOverflow="overflow" vert="horz" wrap="square" rtlCol="0" anchor="t" anchorCtr="0">
            <a:spAutoFit/>
          </a:bodyPr>
          <a:lstStyle/>
          <a:p>
            <a:pPr algn="l"/>
            <a:r>
              <a:rPr lang="en-GB" sz="1400">
                <a:solidFill>
                  <a:srgbClr val="73726C"/>
                </a:solidFill>
                <a:latin typeface="Poppins"/>
                <a:cs typeface="Poppins"/>
              </a:rPr>
              <a:t>Part 2 of 2, my go-to tools for research, market sizing and competitor scans.</a:t>
            </a:r>
            <a:endParaRPr lang="en-IE" sz="1400">
              <a:solidFill>
                <a:srgbClr val="73726C"/>
              </a:solidFill>
              <a:latin typeface="Poppins"/>
              <a:cs typeface="Poppins"/>
            </a:endParaRPr>
          </a:p>
        </p:txBody>
      </p:sp>
      <p:sp>
        <p:nvSpPr>
          <p:cNvPr id="7" name="URLWatermark">
            <a:extLst>
              <a:ext uri="{FF2B5EF4-FFF2-40B4-BE49-F238E27FC236}">
                <a16:creationId xmlns:a16="http://schemas.microsoft.com/office/drawing/2014/main" id="{89D3CB57-5793-463B-8795-BA47F236753A}"/>
              </a:ext>
            </a:extLst>
          </p:cNvPr>
          <p:cNvSpPr txBox="1"/>
          <p:nvPr/>
        </p:nvSpPr>
        <p:spPr>
          <a:xfrm>
            <a:off x="9359900" y="254000"/>
            <a:ext cx="5130800" cy="279400"/>
          </a:xfrm>
          <a:prstGeom prst="rect">
            <a:avLst/>
          </a:prstGeom>
          <a:noFill/>
        </p:spPr>
        <p:txBody>
          <a:bodyPr vertOverflow="overflow" vert="horz" wrap="none" rtlCol="0" anchor="t" anchorCtr="0">
            <a:noAutofit/>
          </a:bodyPr>
          <a:lstStyle/>
          <a:p>
            <a:pPr algn="l"/>
            <a:r>
              <a:rPr lang="en-IE" sz="1300" b="1">
                <a:solidFill>
                  <a:srgbClr val="73726C"/>
                </a:solidFill>
                <a:latin typeface="Poppins"/>
                <a:cs typeface="Poppins"/>
              </a:rPr>
              <a:t>https://kevin.echofold.ai</a:t>
            </a:r>
          </a:p>
        </p:txBody>
      </p:sp>
      <p:sp>
        <p:nvSpPr>
          <p:cNvPr id="28" name="Col1">
            <a:extLst>
              <a:ext uri="{FF2B5EF4-FFF2-40B4-BE49-F238E27FC236}">
                <a16:creationId xmlns:a16="http://schemas.microsoft.com/office/drawing/2014/main" id="{A0EA2CCA-253C-4524-940E-239106D3A4A2}"/>
              </a:ext>
            </a:extLst>
          </p:cNvPr>
          <p:cNvSpPr txBox="1"/>
          <p:nvPr/>
        </p:nvSpPr>
        <p:spPr>
          <a:xfrm>
            <a:off x="812800" y="2057400"/>
            <a:ext cx="5232400" cy="4318000"/>
          </a:xfrm>
          <a:prstGeom prst="rect">
            <a:avLst/>
          </a:prstGeom>
          <a:noFill/>
        </p:spPr>
        <p:txBody>
          <a:bodyPr vertOverflow="overflow" vert="horz" wrap="square" rtlCol="0" anchor="t" anchorCtr="0">
            <a:spAutoFit/>
          </a:bodyPr>
          <a:lstStyle/>
          <a:p>
            <a:pPr>
              <a:spcBef>
                <a:spcPts val="300"/>
              </a:spcBef>
            </a:pPr>
            <a:r>
              <a:rPr lang="en-US" sz="950" b="1">
                <a:solidFill>
                  <a:srgbClr val="141413"/>
                </a:solidFill>
                <a:latin typeface="Poppins SemiBold"/>
              </a:rPr>
              <a:t>Perplexity</a:t>
            </a:r>
            <a:r>
              <a:rPr lang="en-US" sz="720" b="1">
                <a:solidFill>
                  <a:srgbClr val="827DBD"/>
                </a:solidFill>
                <a:latin typeface="Poppins SemiBold"/>
              </a:rPr>
              <a:t>   FREEMIUM</a:t>
            </a:r>
            <a:br/>
            <a:r>
              <a:rPr lang="en-US" sz="770" b="1">
                <a:solidFill>
                  <a:srgbClr val="629987"/>
                </a:solidFill>
                <a:latin typeface="Poppins"/>
              </a:rPr>
              <a:t>perplexity.ai</a:t>
            </a:r>
            <a:r>
              <a:rPr lang="en-US" sz="770">
                <a:solidFill>
                  <a:srgbClr val="73726C"/>
                </a:solidFill>
                <a:latin typeface="Poppins"/>
              </a:rPr>
              <a:t>, AI research search with citations.</a:t>
            </a:r>
          </a:p>
          <a:p>
            <a:pPr>
              <a:spcBef>
                <a:spcPts val="300"/>
              </a:spcBef>
            </a:pPr>
            <a:r>
              <a:rPr lang="en-US" sz="950" b="1">
                <a:solidFill>
                  <a:srgbClr val="141413"/>
                </a:solidFill>
                <a:latin typeface="Poppins SemiBold"/>
              </a:rPr>
              <a:t>SimilarWeb</a:t>
            </a:r>
            <a:r>
              <a:rPr lang="en-US" sz="720" b="1">
                <a:solidFill>
                  <a:srgbClr val="827DBD"/>
                </a:solidFill>
                <a:latin typeface="Poppins SemiBold"/>
              </a:rPr>
              <a:t>   FREEMIUM</a:t>
            </a:r>
            <a:br/>
            <a:r>
              <a:rPr lang="en-US" sz="770" b="1">
                <a:solidFill>
                  <a:srgbClr val="629987"/>
                </a:solidFill>
                <a:latin typeface="Poppins"/>
              </a:rPr>
              <a:t>similarweb.com</a:t>
            </a:r>
            <a:r>
              <a:rPr lang="en-US" sz="770">
                <a:solidFill>
                  <a:srgbClr val="73726C"/>
                </a:solidFill>
                <a:latin typeface="Poppins"/>
              </a:rPr>
              <a:t>, Competitor traffic, channels, audience overlap.</a:t>
            </a:r>
          </a:p>
          <a:p>
            <a:pPr>
              <a:spcBef>
                <a:spcPts val="300"/>
              </a:spcBef>
            </a:pPr>
            <a:r>
              <a:rPr lang="en-US" sz="950" b="1">
                <a:solidFill>
                  <a:srgbClr val="141413"/>
                </a:solidFill>
                <a:latin typeface="Poppins SemiBold"/>
              </a:rPr>
              <a:t>SEMrush</a:t>
            </a:r>
            <a:r>
              <a:rPr lang="en-US" sz="720" b="1">
                <a:solidFill>
                  <a:srgbClr val="D97757"/>
                </a:solidFill>
                <a:latin typeface="Poppins SemiBold"/>
              </a:rPr>
              <a:t>   PAID</a:t>
            </a:r>
            <a:br/>
            <a:r>
              <a:rPr lang="en-US" sz="770" b="1">
                <a:solidFill>
                  <a:srgbClr val="629987"/>
                </a:solidFill>
                <a:latin typeface="Poppins"/>
              </a:rPr>
              <a:t>semrush.com</a:t>
            </a:r>
            <a:r>
              <a:rPr lang="en-US" sz="770">
                <a:solidFill>
                  <a:srgbClr val="73726C"/>
                </a:solidFill>
                <a:latin typeface="Poppins"/>
              </a:rPr>
              <a:t>, SEO, keyword and ad intelligence.</a:t>
            </a:r>
          </a:p>
          <a:p>
            <a:pPr>
              <a:spcBef>
                <a:spcPts val="300"/>
              </a:spcBef>
            </a:pPr>
            <a:r>
              <a:rPr lang="en-US" sz="950" b="1">
                <a:solidFill>
                  <a:srgbClr val="141413"/>
                </a:solidFill>
                <a:latin typeface="Poppins SemiBold"/>
              </a:rPr>
              <a:t>Google Trends</a:t>
            </a:r>
            <a:r>
              <a:rPr lang="en-US" sz="720" b="1">
                <a:solidFill>
                  <a:srgbClr val="629987"/>
                </a:solidFill>
                <a:latin typeface="Poppins SemiBold"/>
              </a:rPr>
              <a:t>   FREE</a:t>
            </a:r>
            <a:br/>
            <a:r>
              <a:rPr lang="en-US" sz="770" b="1">
                <a:solidFill>
                  <a:srgbClr val="629987"/>
                </a:solidFill>
                <a:latin typeface="Poppins"/>
              </a:rPr>
              <a:t>trends.google.com</a:t>
            </a:r>
            <a:r>
              <a:rPr lang="en-US" sz="770">
                <a:solidFill>
                  <a:srgbClr val="73726C"/>
                </a:solidFill>
                <a:latin typeface="Poppins"/>
              </a:rPr>
              <a:t>, Search volume over time, by region.</a:t>
            </a:r>
          </a:p>
          <a:p>
            <a:pPr>
              <a:spcBef>
                <a:spcPts val="300"/>
              </a:spcBef>
            </a:pPr>
            <a:r>
              <a:rPr lang="en-US" sz="950" b="1">
                <a:solidFill>
                  <a:srgbClr val="141413"/>
                </a:solidFill>
                <a:latin typeface="Poppins SemiBold"/>
              </a:rPr>
              <a:t>Statista</a:t>
            </a:r>
            <a:r>
              <a:rPr lang="en-US" sz="720" b="1">
                <a:solidFill>
                  <a:srgbClr val="D97757"/>
                </a:solidFill>
                <a:latin typeface="Poppins SemiBold"/>
              </a:rPr>
              <a:t>   PAID</a:t>
            </a:r>
            <a:br/>
            <a:r>
              <a:rPr lang="en-US" sz="770" b="1">
                <a:solidFill>
                  <a:srgbClr val="629987"/>
                </a:solidFill>
                <a:latin typeface="Poppins"/>
              </a:rPr>
              <a:t>statista.com</a:t>
            </a:r>
            <a:r>
              <a:rPr lang="en-US" sz="770">
                <a:solidFill>
                  <a:srgbClr val="73726C"/>
                </a:solidFill>
                <a:latin typeface="Poppins"/>
              </a:rPr>
              <a:t>, Industry stats, market size, behaviour.</a:t>
            </a:r>
          </a:p>
          <a:p>
            <a:pPr>
              <a:spcBef>
                <a:spcPts val="300"/>
              </a:spcBef>
            </a:pPr>
            <a:r>
              <a:rPr lang="en-US" sz="950" b="1">
                <a:solidFill>
                  <a:srgbClr val="141413"/>
                </a:solidFill>
                <a:latin typeface="Poppins SemiBold"/>
              </a:rPr>
              <a:t>BuiltWith</a:t>
            </a:r>
            <a:r>
              <a:rPr lang="en-US" sz="720" b="1">
                <a:solidFill>
                  <a:srgbClr val="827DBD"/>
                </a:solidFill>
                <a:latin typeface="Poppins SemiBold"/>
              </a:rPr>
              <a:t>   FREEMIUM</a:t>
            </a:r>
            <a:br/>
            <a:r>
              <a:rPr lang="en-US" sz="770" b="1">
                <a:solidFill>
                  <a:srgbClr val="629987"/>
                </a:solidFill>
                <a:latin typeface="Poppins"/>
              </a:rPr>
              <a:t>builtwith.com</a:t>
            </a:r>
            <a:r>
              <a:rPr lang="en-US" sz="770">
                <a:solidFill>
                  <a:srgbClr val="73726C"/>
                </a:solidFill>
                <a:latin typeface="Poppins"/>
              </a:rPr>
              <a:t>, See what tech any website runs.</a:t>
            </a:r>
          </a:p>
          <a:p>
            <a:pPr>
              <a:spcBef>
                <a:spcPts val="300"/>
              </a:spcBef>
            </a:pPr>
            <a:r>
              <a:rPr lang="en-US" sz="950" b="1">
                <a:solidFill>
                  <a:srgbClr val="141413"/>
                </a:solidFill>
                <a:latin typeface="Poppins SemiBold"/>
              </a:rPr>
              <a:t>Ahrefs</a:t>
            </a:r>
            <a:r>
              <a:rPr lang="en-US" sz="720" b="1">
                <a:solidFill>
                  <a:srgbClr val="D97757"/>
                </a:solidFill>
                <a:latin typeface="Poppins SemiBold"/>
              </a:rPr>
              <a:t>   PAID</a:t>
            </a:r>
            <a:br/>
            <a:r>
              <a:rPr lang="en-US" sz="770" b="1">
                <a:solidFill>
                  <a:srgbClr val="629987"/>
                </a:solidFill>
                <a:latin typeface="Poppins"/>
              </a:rPr>
              <a:t>ahrefs.com</a:t>
            </a:r>
            <a:r>
              <a:rPr lang="en-US" sz="770">
                <a:solidFill>
                  <a:srgbClr val="73726C"/>
                </a:solidFill>
                <a:latin typeface="Poppins"/>
              </a:rPr>
              <a:t>, Gold standard for backlinks and SEO.</a:t>
            </a:r>
          </a:p>
          <a:p>
            <a:pPr>
              <a:spcBef>
                <a:spcPts val="300"/>
              </a:spcBef>
            </a:pPr>
            <a:r>
              <a:rPr lang="en-US" sz="950" b="1">
                <a:solidFill>
                  <a:srgbClr val="141413"/>
                </a:solidFill>
                <a:latin typeface="Poppins SemiBold"/>
              </a:rPr>
              <a:t>SparkToro</a:t>
            </a:r>
            <a:r>
              <a:rPr lang="en-US" sz="720" b="1">
                <a:solidFill>
                  <a:srgbClr val="827DBD"/>
                </a:solidFill>
                <a:latin typeface="Poppins SemiBold"/>
              </a:rPr>
              <a:t>   FREEMIUM</a:t>
            </a:r>
            <a:br/>
            <a:r>
              <a:rPr lang="en-US" sz="770" b="1">
                <a:solidFill>
                  <a:srgbClr val="629987"/>
                </a:solidFill>
                <a:latin typeface="Poppins"/>
              </a:rPr>
              <a:t>sparktoro.com</a:t>
            </a:r>
            <a:r>
              <a:rPr lang="en-US" sz="770">
                <a:solidFill>
                  <a:srgbClr val="73726C"/>
                </a:solidFill>
                <a:latin typeface="Poppins"/>
              </a:rPr>
              <a:t>, Find where your audience hangs out.</a:t>
            </a:r>
          </a:p>
          <a:p>
            <a:pPr>
              <a:spcBef>
                <a:spcPts val="300"/>
              </a:spcBef>
            </a:pPr>
            <a:r>
              <a:rPr lang="en-US" sz="950" b="1">
                <a:solidFill>
                  <a:srgbClr val="141413"/>
                </a:solidFill>
                <a:latin typeface="Poppins SemiBold"/>
              </a:rPr>
              <a:t>Exploding Topics</a:t>
            </a:r>
            <a:r>
              <a:rPr lang="en-US" sz="720" b="1">
                <a:solidFill>
                  <a:srgbClr val="827DBD"/>
                </a:solidFill>
                <a:latin typeface="Poppins SemiBold"/>
              </a:rPr>
              <a:t>   FREEMIUM</a:t>
            </a:r>
            <a:br/>
            <a:r>
              <a:rPr lang="en-US" sz="770" b="1">
                <a:solidFill>
                  <a:srgbClr val="629987"/>
                </a:solidFill>
                <a:latin typeface="Poppins"/>
              </a:rPr>
              <a:t>explodingtopics.com</a:t>
            </a:r>
            <a:r>
              <a:rPr lang="en-US" sz="770">
                <a:solidFill>
                  <a:srgbClr val="73726C"/>
                </a:solidFill>
                <a:latin typeface="Poppins"/>
              </a:rPr>
              <a:t>, Spot trends before they go mainstream.</a:t>
            </a:r>
          </a:p>
          <a:p>
            <a:pPr>
              <a:spcBef>
                <a:spcPts val="300"/>
              </a:spcBef>
            </a:pPr>
            <a:r>
              <a:rPr lang="en-US" sz="950" b="1">
                <a:solidFill>
                  <a:srgbClr val="141413"/>
                </a:solidFill>
                <a:latin typeface="Poppins SemiBold"/>
              </a:rPr>
              <a:t>BuzzSumo</a:t>
            </a:r>
            <a:r>
              <a:rPr lang="en-US" sz="720" b="1">
                <a:solidFill>
                  <a:srgbClr val="D97757"/>
                </a:solidFill>
                <a:latin typeface="Poppins SemiBold"/>
              </a:rPr>
              <a:t>   PAID</a:t>
            </a:r>
            <a:br/>
            <a:r>
              <a:rPr lang="en-US" sz="770" b="1">
                <a:solidFill>
                  <a:srgbClr val="629987"/>
                </a:solidFill>
                <a:latin typeface="Poppins"/>
              </a:rPr>
              <a:t>buzzsumo.com</a:t>
            </a:r>
            <a:r>
              <a:rPr lang="en-US" sz="770">
                <a:solidFill>
                  <a:srgbClr val="73726C"/>
                </a:solidFill>
                <a:latin typeface="Poppins"/>
              </a:rPr>
              <a:t>, What content gets shared, and by whom.</a:t>
            </a:r>
          </a:p>
          <a:p>
            <a:pPr>
              <a:spcBef>
                <a:spcPts val="300"/>
              </a:spcBef>
            </a:pPr>
            <a:r>
              <a:rPr lang="en-US" sz="950" b="1">
                <a:solidFill>
                  <a:srgbClr val="141413"/>
                </a:solidFill>
                <a:latin typeface="Poppins SemiBold"/>
              </a:rPr>
              <a:t>Crunchbase</a:t>
            </a:r>
            <a:r>
              <a:rPr lang="en-US" sz="720" b="1">
                <a:solidFill>
                  <a:srgbClr val="827DBD"/>
                </a:solidFill>
                <a:latin typeface="Poppins SemiBold"/>
              </a:rPr>
              <a:t>   FREEMIUM</a:t>
            </a:r>
            <a:br/>
            <a:r>
              <a:rPr lang="en-US" sz="770" b="1">
                <a:solidFill>
                  <a:srgbClr val="629987"/>
                </a:solidFill>
                <a:latin typeface="Poppins"/>
              </a:rPr>
              <a:t>crunchbase.com</a:t>
            </a:r>
            <a:r>
              <a:rPr lang="en-US" sz="770">
                <a:solidFill>
                  <a:srgbClr val="73726C"/>
                </a:solidFill>
                <a:latin typeface="Poppins"/>
              </a:rPr>
              <a:t>, Funding, founders, headcount, tech stack.</a:t>
            </a:r>
          </a:p>
          <a:p>
            <a:pPr>
              <a:spcBef>
                <a:spcPts val="300"/>
              </a:spcBef>
            </a:pPr>
            <a:r>
              <a:rPr lang="en-US" sz="950" b="1">
                <a:solidFill>
                  <a:srgbClr val="141413"/>
                </a:solidFill>
                <a:latin typeface="Poppins SemiBold"/>
              </a:rPr>
              <a:t>G2</a:t>
            </a:r>
            <a:r>
              <a:rPr lang="en-US" sz="720" b="1">
                <a:solidFill>
                  <a:srgbClr val="629987"/>
                </a:solidFill>
                <a:latin typeface="Poppins SemiBold"/>
              </a:rPr>
              <a:t>   FREE</a:t>
            </a:r>
            <a:br/>
            <a:r>
              <a:rPr lang="en-US" sz="770" b="1">
                <a:solidFill>
                  <a:srgbClr val="629987"/>
                </a:solidFill>
                <a:latin typeface="Poppins"/>
              </a:rPr>
              <a:t>g2.com</a:t>
            </a:r>
            <a:r>
              <a:rPr lang="en-US" sz="770">
                <a:solidFill>
                  <a:srgbClr val="73726C"/>
                </a:solidFill>
                <a:latin typeface="Poppins"/>
              </a:rPr>
              <a:t>, Real user reviews for software.</a:t>
            </a:r>
          </a:p>
        </p:txBody>
      </p:sp>
      <p:sp>
        <p:nvSpPr>
          <p:cNvPr id="29" name="Col2">
            <a:extLst>
              <a:ext uri="{FF2B5EF4-FFF2-40B4-BE49-F238E27FC236}">
                <a16:creationId xmlns:a16="http://schemas.microsoft.com/office/drawing/2014/main" id="{F76BC570-27A8-4713-AEAC-0818ADE384A2}"/>
              </a:ext>
            </a:extLst>
          </p:cNvPr>
          <p:cNvSpPr txBox="1"/>
          <p:nvPr/>
        </p:nvSpPr>
        <p:spPr>
          <a:xfrm>
            <a:off x="6299200" y="2057400"/>
            <a:ext cx="5080000" cy="4318000"/>
          </a:xfrm>
          <a:prstGeom prst="rect">
            <a:avLst/>
          </a:prstGeom>
          <a:noFill/>
        </p:spPr>
        <p:txBody>
          <a:bodyPr vertOverflow="overflow" vert="horz" wrap="square" rtlCol="0" anchor="t" anchorCtr="0">
            <a:spAutoFit/>
          </a:bodyPr>
          <a:lstStyle/>
          <a:p>
            <a:pPr>
              <a:spcBef>
                <a:spcPts val="300"/>
              </a:spcBef>
            </a:pPr>
            <a:r>
              <a:rPr lang="en-US" sz="950" b="1">
                <a:solidFill>
                  <a:srgbClr val="141413"/>
                </a:solidFill>
                <a:latin typeface="Poppins SemiBold"/>
              </a:rPr>
              <a:t>Reddit</a:t>
            </a:r>
            <a:r>
              <a:rPr lang="en-US" sz="720" b="1">
                <a:solidFill>
                  <a:srgbClr val="629987"/>
                </a:solidFill>
                <a:latin typeface="Poppins SemiBold"/>
              </a:rPr>
              <a:t>   FREE</a:t>
            </a:r>
            <a:br/>
            <a:r>
              <a:rPr lang="en-US" sz="770" b="1">
                <a:solidFill>
                  <a:srgbClr val="629987"/>
                </a:solidFill>
                <a:latin typeface="Poppins"/>
              </a:rPr>
              <a:t>reddit.com</a:t>
            </a:r>
            <a:r>
              <a:rPr lang="en-US" sz="770">
                <a:solidFill>
                  <a:srgbClr val="73726C"/>
                </a:solidFill>
                <a:latin typeface="Poppins"/>
              </a:rPr>
              <a:t>, Where your audience actually complains.</a:t>
            </a:r>
          </a:p>
          <a:p>
            <a:pPr>
              <a:spcBef>
                <a:spcPts val="300"/>
              </a:spcBef>
            </a:pPr>
            <a:r>
              <a:rPr lang="en-US" sz="950" b="1">
                <a:solidFill>
                  <a:srgbClr val="141413"/>
                </a:solidFill>
                <a:latin typeface="Poppins SemiBold"/>
              </a:rPr>
              <a:t>Exa AI</a:t>
            </a:r>
            <a:r>
              <a:rPr lang="en-US" sz="720" b="1">
                <a:solidFill>
                  <a:srgbClr val="827DBD"/>
                </a:solidFill>
                <a:latin typeface="Poppins SemiBold"/>
              </a:rPr>
              <a:t>   FREEMIUM</a:t>
            </a:r>
            <a:br/>
            <a:r>
              <a:rPr lang="en-US" sz="770" b="1">
                <a:solidFill>
                  <a:srgbClr val="629987"/>
                </a:solidFill>
                <a:latin typeface="Poppins"/>
              </a:rPr>
              <a:t>exa.ai</a:t>
            </a:r>
            <a:r>
              <a:rPr lang="en-US" sz="770">
                <a:solidFill>
                  <a:srgbClr val="73726C"/>
                </a:solidFill>
                <a:latin typeface="Poppins"/>
              </a:rPr>
              <a:t>, Semantic web search built for AI agents.</a:t>
            </a:r>
          </a:p>
          <a:p>
            <a:pPr>
              <a:spcBef>
                <a:spcPts val="300"/>
              </a:spcBef>
            </a:pPr>
            <a:r>
              <a:rPr lang="en-US" sz="950" b="1">
                <a:solidFill>
                  <a:srgbClr val="141413"/>
                </a:solidFill>
                <a:latin typeface="Poppins SemiBold"/>
              </a:rPr>
              <a:t>Pew Research</a:t>
            </a:r>
            <a:r>
              <a:rPr lang="en-US" sz="720" b="1">
                <a:solidFill>
                  <a:srgbClr val="629987"/>
                </a:solidFill>
                <a:latin typeface="Poppins SemiBold"/>
              </a:rPr>
              <a:t>   FREE</a:t>
            </a:r>
            <a:br/>
            <a:r>
              <a:rPr lang="en-US" sz="770" b="1">
                <a:solidFill>
                  <a:srgbClr val="629987"/>
                </a:solidFill>
                <a:latin typeface="Poppins"/>
              </a:rPr>
              <a:t>pewresearch.org</a:t>
            </a:r>
            <a:r>
              <a:rPr lang="en-US" sz="770">
                <a:solidFill>
                  <a:srgbClr val="73726C"/>
                </a:solidFill>
                <a:latin typeface="Poppins"/>
              </a:rPr>
              <a:t>, Rigorous public-opinion data.</a:t>
            </a:r>
          </a:p>
          <a:p>
            <a:pPr>
              <a:spcBef>
                <a:spcPts val="300"/>
              </a:spcBef>
            </a:pPr>
            <a:r>
              <a:rPr lang="en-US" sz="950" b="1">
                <a:solidFill>
                  <a:srgbClr val="141413"/>
                </a:solidFill>
                <a:latin typeface="Poppins SemiBold"/>
              </a:rPr>
              <a:t>Our World in Data</a:t>
            </a:r>
            <a:r>
              <a:rPr lang="en-US" sz="720" b="1">
                <a:solidFill>
                  <a:srgbClr val="629987"/>
                </a:solidFill>
                <a:latin typeface="Poppins SemiBold"/>
              </a:rPr>
              <a:t>   FREE</a:t>
            </a:r>
            <a:br/>
            <a:r>
              <a:rPr lang="en-US" sz="770" b="1">
                <a:solidFill>
                  <a:srgbClr val="629987"/>
                </a:solidFill>
                <a:latin typeface="Poppins"/>
              </a:rPr>
              <a:t>ourworldindata.org</a:t>
            </a:r>
            <a:r>
              <a:rPr lang="en-US" sz="770">
                <a:solidFill>
                  <a:srgbClr val="73726C"/>
                </a:solidFill>
                <a:latin typeface="Poppins"/>
              </a:rPr>
              <a:t>, Open datasets, charts and downloads.</a:t>
            </a:r>
          </a:p>
          <a:p>
            <a:pPr>
              <a:spcBef>
                <a:spcPts val="300"/>
              </a:spcBef>
            </a:pPr>
            <a:r>
              <a:rPr lang="en-US" sz="950" b="1">
                <a:solidFill>
                  <a:srgbClr val="141413"/>
                </a:solidFill>
                <a:latin typeface="Poppins SemiBold"/>
              </a:rPr>
              <a:t>Meta Ad Library</a:t>
            </a:r>
            <a:r>
              <a:rPr lang="en-US" sz="720" b="1">
                <a:solidFill>
                  <a:srgbClr val="629987"/>
                </a:solidFill>
                <a:latin typeface="Poppins SemiBold"/>
              </a:rPr>
              <a:t>   FREE</a:t>
            </a:r>
            <a:br/>
            <a:r>
              <a:rPr lang="en-US" sz="770" b="1">
                <a:solidFill>
                  <a:srgbClr val="629987"/>
                </a:solidFill>
                <a:latin typeface="Poppins"/>
              </a:rPr>
              <a:t>facebook.com/ads/library</a:t>
            </a:r>
            <a:r>
              <a:rPr lang="en-US" sz="770">
                <a:solidFill>
                  <a:srgbClr val="73726C"/>
                </a:solidFill>
                <a:latin typeface="Poppins"/>
              </a:rPr>
              <a:t>, Every FB/IG ad running right now.</a:t>
            </a:r>
          </a:p>
          <a:p>
            <a:pPr>
              <a:spcBef>
                <a:spcPts val="300"/>
              </a:spcBef>
            </a:pPr>
            <a:r>
              <a:rPr lang="en-US" sz="950" b="1">
                <a:solidFill>
                  <a:srgbClr val="141413"/>
                </a:solidFill>
                <a:latin typeface="Poppins SemiBold"/>
              </a:rPr>
              <a:t>Google Ads Transparency</a:t>
            </a:r>
            <a:r>
              <a:rPr lang="en-US" sz="720" b="1">
                <a:solidFill>
                  <a:srgbClr val="629987"/>
                </a:solidFill>
                <a:latin typeface="Poppins SemiBold"/>
              </a:rPr>
              <a:t>   FREE</a:t>
            </a:r>
            <a:br/>
            <a:r>
              <a:rPr lang="en-US" sz="770" b="1">
                <a:solidFill>
                  <a:srgbClr val="629987"/>
                </a:solidFill>
                <a:latin typeface="Poppins"/>
              </a:rPr>
              <a:t>adstransparency.google.com</a:t>
            </a:r>
            <a:r>
              <a:rPr lang="en-US" sz="770">
                <a:solidFill>
                  <a:srgbClr val="73726C"/>
                </a:solidFill>
                <a:latin typeface="Poppins"/>
              </a:rPr>
              <a:t>, Every Google ad an advertiser runs.</a:t>
            </a:r>
          </a:p>
          <a:p>
            <a:pPr>
              <a:spcBef>
                <a:spcPts val="300"/>
              </a:spcBef>
            </a:pPr>
            <a:r>
              <a:rPr lang="en-US" sz="950" b="1">
                <a:solidFill>
                  <a:srgbClr val="141413"/>
                </a:solidFill>
                <a:latin typeface="Poppins SemiBold"/>
              </a:rPr>
              <a:t>TikTok Creative Center</a:t>
            </a:r>
            <a:r>
              <a:rPr lang="en-US" sz="720" b="1">
                <a:solidFill>
                  <a:srgbClr val="629987"/>
                </a:solidFill>
                <a:latin typeface="Poppins SemiBold"/>
              </a:rPr>
              <a:t>   FREE</a:t>
            </a:r>
            <a:br/>
            <a:r>
              <a:rPr lang="en-US" sz="770" b="1">
                <a:solidFill>
                  <a:srgbClr val="629987"/>
                </a:solidFill>
                <a:latin typeface="Poppins"/>
              </a:rPr>
              <a:t>ads.tiktok.com/business/creativecenter</a:t>
            </a:r>
            <a:r>
              <a:rPr lang="en-US" sz="770">
                <a:solidFill>
                  <a:srgbClr val="73726C"/>
                </a:solidFill>
                <a:latin typeface="Poppins"/>
              </a:rPr>
              <a:t>, Top TikTok ads by region.</a:t>
            </a:r>
          </a:p>
          <a:p>
            <a:pPr>
              <a:spcBef>
                <a:spcPts val="300"/>
              </a:spcBef>
            </a:pPr>
            <a:r>
              <a:rPr lang="en-US" sz="950" b="1">
                <a:solidFill>
                  <a:srgbClr val="141413"/>
                </a:solidFill>
                <a:latin typeface="Poppins SemiBold"/>
              </a:rPr>
              <a:t>SpyFu</a:t>
            </a:r>
            <a:r>
              <a:rPr lang="en-US" sz="720" b="1">
                <a:solidFill>
                  <a:srgbClr val="827DBD"/>
                </a:solidFill>
                <a:latin typeface="Poppins SemiBold"/>
              </a:rPr>
              <a:t>   FREEMIUM</a:t>
            </a:r>
            <a:br/>
            <a:r>
              <a:rPr lang="en-US" sz="770" b="1">
                <a:solidFill>
                  <a:srgbClr val="629987"/>
                </a:solidFill>
                <a:latin typeface="Poppins"/>
              </a:rPr>
              <a:t>spyfu.com</a:t>
            </a:r>
            <a:r>
              <a:rPr lang="en-US" sz="770">
                <a:solidFill>
                  <a:srgbClr val="73726C"/>
                </a:solidFill>
                <a:latin typeface="Poppins"/>
              </a:rPr>
              <a:t>, Every keyword a competitor bid on.</a:t>
            </a:r>
          </a:p>
          <a:p>
            <a:pPr>
              <a:spcBef>
                <a:spcPts val="300"/>
              </a:spcBef>
            </a:pPr>
            <a:r>
              <a:rPr lang="en-US" sz="950" b="1">
                <a:solidFill>
                  <a:srgbClr val="141413"/>
                </a:solidFill>
                <a:latin typeface="Poppins SemiBold"/>
              </a:rPr>
              <a:t>Owler</a:t>
            </a:r>
            <a:r>
              <a:rPr lang="en-US" sz="720" b="1">
                <a:solidFill>
                  <a:srgbClr val="827DBD"/>
                </a:solidFill>
                <a:latin typeface="Poppins SemiBold"/>
              </a:rPr>
              <a:t>   FREEMIUM</a:t>
            </a:r>
            <a:br/>
            <a:r>
              <a:rPr lang="en-US" sz="770" b="1">
                <a:solidFill>
                  <a:srgbClr val="629987"/>
                </a:solidFill>
                <a:latin typeface="Poppins"/>
              </a:rPr>
              <a:t>owler.com</a:t>
            </a:r>
            <a:r>
              <a:rPr lang="en-US" sz="770">
                <a:solidFill>
                  <a:srgbClr val="73726C"/>
                </a:solidFill>
                <a:latin typeface="Poppins"/>
              </a:rPr>
              <a:t>, Competitor news, leadership, revenue.</a:t>
            </a:r>
          </a:p>
          <a:p>
            <a:pPr>
              <a:spcBef>
                <a:spcPts val="300"/>
              </a:spcBef>
            </a:pPr>
            <a:r>
              <a:rPr lang="en-US" sz="950" b="1">
                <a:solidFill>
                  <a:srgbClr val="141413"/>
                </a:solidFill>
                <a:latin typeface="Poppins SemiBold"/>
              </a:rPr>
              <a:t>Visualping</a:t>
            </a:r>
            <a:r>
              <a:rPr lang="en-US" sz="720" b="1">
                <a:solidFill>
                  <a:srgbClr val="827DBD"/>
                </a:solidFill>
                <a:latin typeface="Poppins SemiBold"/>
              </a:rPr>
              <a:t>   FREEMIUM</a:t>
            </a:r>
            <a:br/>
            <a:r>
              <a:rPr lang="en-US" sz="770" b="1">
                <a:solidFill>
                  <a:srgbClr val="629987"/>
                </a:solidFill>
                <a:latin typeface="Poppins"/>
              </a:rPr>
              <a:t>visualping.io</a:t>
            </a:r>
            <a:r>
              <a:rPr lang="en-US" sz="770">
                <a:solidFill>
                  <a:srgbClr val="73726C"/>
                </a:solidFill>
                <a:latin typeface="Poppins"/>
              </a:rPr>
              <a:t>, Alerts when a competitor changes a page.</a:t>
            </a:r>
          </a:p>
          <a:p>
            <a:pPr>
              <a:spcBef>
                <a:spcPts val="300"/>
              </a:spcBef>
            </a:pPr>
            <a:r>
              <a:rPr lang="en-US" sz="950" b="1">
                <a:solidFill>
                  <a:srgbClr val="141413"/>
                </a:solidFill>
                <a:latin typeface="Poppins SemiBold"/>
              </a:rPr>
              <a:t>MailCharts</a:t>
            </a:r>
            <a:r>
              <a:rPr lang="en-US" sz="720" b="1">
                <a:solidFill>
                  <a:srgbClr val="827DBD"/>
                </a:solidFill>
                <a:latin typeface="Poppins SemiBold"/>
              </a:rPr>
              <a:t>   FREEMIUM</a:t>
            </a:r>
            <a:br/>
            <a:r>
              <a:rPr lang="en-US" sz="770" b="1">
                <a:solidFill>
                  <a:srgbClr val="629987"/>
                </a:solidFill>
                <a:latin typeface="Poppins"/>
              </a:rPr>
              <a:t>mailcharts.com</a:t>
            </a:r>
            <a:r>
              <a:rPr lang="en-US" sz="770">
                <a:solidFill>
                  <a:srgbClr val="73726C"/>
                </a:solidFill>
                <a:latin typeface="Poppins"/>
              </a:rPr>
              <a:t>, Archive of competitor email campaigns.</a:t>
            </a:r>
          </a:p>
        </p:txBody>
      </p:sp>
    </p:spTree>
    <p:extLst>
      <p:ext uri="{BB962C8B-B14F-4D97-AF65-F5344CB8AC3E}">
        <p14:creationId xmlns:p14="http://schemas.microsoft.com/office/powerpoint/2010/main" val="559384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9F5">
            <a:alpha val="100000"/>
          </a:srgbClr>
        </a:solidFill>
        <a:effectLst/>
      </p:bgPr>
    </p:bg>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42774B97-3766-4FCB-AB67-4A3B0D1DE5BE}"/>
              </a:ext>
            </a:extLst>
          </p:cNvPr>
          <p:cNvSpPr/>
          <p:nvPr/>
        </p:nvSpPr>
        <p:spPr>
          <a:xfrm>
            <a:off x="9067800" y="2489200"/>
            <a:ext cx="2514600" cy="3759200"/>
          </a:xfrm>
          <a:prstGeom prst="roundRect">
            <a:avLst>
              <a:gd name="adj" fmla="val 6061"/>
            </a:avLst>
          </a:prstGeom>
          <a:solidFill>
            <a:srgbClr val="F0EEE6"/>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5" name="Rectangle: Rounded Corners 14">
            <a:extLst>
              <a:ext uri="{FF2B5EF4-FFF2-40B4-BE49-F238E27FC236}">
                <a16:creationId xmlns:a16="http://schemas.microsoft.com/office/drawing/2014/main" id="{8E4AA55E-E631-46EA-96D9-3833FD086B9D}"/>
              </a:ext>
            </a:extLst>
          </p:cNvPr>
          <p:cNvSpPr/>
          <p:nvPr/>
        </p:nvSpPr>
        <p:spPr>
          <a:xfrm>
            <a:off x="6248400" y="2489200"/>
            <a:ext cx="2514600" cy="3759200"/>
          </a:xfrm>
          <a:prstGeom prst="roundRect">
            <a:avLst>
              <a:gd name="adj" fmla="val 6061"/>
            </a:avLst>
          </a:prstGeom>
          <a:solidFill>
            <a:srgbClr val="F0EEE6"/>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4" name="Rectangle: Rounded Corners 13">
            <a:extLst>
              <a:ext uri="{FF2B5EF4-FFF2-40B4-BE49-F238E27FC236}">
                <a16:creationId xmlns:a16="http://schemas.microsoft.com/office/drawing/2014/main" id="{C0EB276B-23AA-468A-A254-8B9FBD3F29DA}"/>
              </a:ext>
            </a:extLst>
          </p:cNvPr>
          <p:cNvSpPr/>
          <p:nvPr/>
        </p:nvSpPr>
        <p:spPr>
          <a:xfrm>
            <a:off x="3429000" y="2489200"/>
            <a:ext cx="2514600" cy="3759200"/>
          </a:xfrm>
          <a:prstGeom prst="roundRect">
            <a:avLst>
              <a:gd name="adj" fmla="val 6061"/>
            </a:avLst>
          </a:prstGeom>
          <a:solidFill>
            <a:srgbClr val="F0EEE6"/>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3" name="Rectangle: Rounded Corners 12">
            <a:extLst>
              <a:ext uri="{FF2B5EF4-FFF2-40B4-BE49-F238E27FC236}">
                <a16:creationId xmlns:a16="http://schemas.microsoft.com/office/drawing/2014/main" id="{0C6492D7-3838-46D9-A37A-CF6B68AE0B4D}"/>
              </a:ext>
            </a:extLst>
          </p:cNvPr>
          <p:cNvSpPr/>
          <p:nvPr/>
        </p:nvSpPr>
        <p:spPr>
          <a:xfrm>
            <a:off x="609600" y="2489200"/>
            <a:ext cx="2514600" cy="3759200"/>
          </a:xfrm>
          <a:prstGeom prst="roundRect">
            <a:avLst>
              <a:gd name="adj" fmla="val 6061"/>
            </a:avLst>
          </a:prstGeom>
          <a:solidFill>
            <a:srgbClr val="F0EEE6"/>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0" name="Rectangle: Rounded Corners 9">
            <a:extLst>
              <a:ext uri="{FF2B5EF4-FFF2-40B4-BE49-F238E27FC236}">
                <a16:creationId xmlns:a16="http://schemas.microsoft.com/office/drawing/2014/main" id="{2B796C5F-79B1-48CF-928A-2C353CCA3F9D}"/>
              </a:ext>
            </a:extLst>
          </p:cNvPr>
          <p:cNvSpPr/>
          <p:nvPr/>
        </p:nvSpPr>
        <p:spPr>
          <a:xfrm>
            <a:off x="609600" y="508000"/>
            <a:ext cx="1651000" cy="393700"/>
          </a:xfrm>
          <a:prstGeom prst="roundRect">
            <a:avLst/>
          </a:prstGeom>
          <a:solidFill>
            <a:srgbClr val="62998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ctr" anchorCtr="0">
            <a:noAutofit/>
          </a:bodyPr>
          <a:lstStyle/>
          <a:p>
            <a:pPr algn="l"/>
            <a:r>
              <a:rPr lang="en-IE" sz="1100" b="1">
                <a:solidFill>
                  <a:srgbClr val="FFFFFF"/>
                </a:solidFill>
                <a:latin typeface="Poppins SemiBold"/>
                <a:cs typeface="Poppins SemiBold"/>
              </a:rPr>
              <a:t>MY JOURNEY</a:t>
            </a:r>
          </a:p>
        </p:txBody>
      </p:sp>
      <p:sp>
        <p:nvSpPr>
          <p:cNvPr id="11" name="TextBox 10">
            <a:extLst>
              <a:ext uri="{FF2B5EF4-FFF2-40B4-BE49-F238E27FC236}">
                <a16:creationId xmlns:a16="http://schemas.microsoft.com/office/drawing/2014/main" id="{96936FFE-0E20-4550-A2C3-562AC79CFCA7}"/>
              </a:ext>
            </a:extLst>
          </p:cNvPr>
          <p:cNvSpPr txBox="1"/>
          <p:nvPr/>
        </p:nvSpPr>
        <p:spPr>
          <a:xfrm>
            <a:off x="609600" y="939800"/>
            <a:ext cx="10414000" cy="635000"/>
          </a:xfrm>
          <a:prstGeom prst="rect">
            <a:avLst/>
          </a:prstGeom>
          <a:noFill/>
        </p:spPr>
        <p:txBody>
          <a:bodyPr vertOverflow="overflow" vert="horz" wrap="square" rtlCol="0" anchor="t" anchorCtr="0">
            <a:spAutoFit/>
          </a:bodyPr>
          <a:lstStyle/>
          <a:p>
            <a:pPr algn="l"/>
            <a:r>
              <a:rPr lang="en-IE" sz="4100" b="1">
                <a:solidFill>
                  <a:srgbClr val="141413"/>
                </a:solidFill>
                <a:latin typeface="Poppins SemiBold"/>
                <a:cs typeface="Poppins SemiBold"/>
              </a:rPr>
              <a:t>My New Frontiers journey</a:t>
            </a:r>
          </a:p>
        </p:txBody>
      </p:sp>
      <p:sp>
        <p:nvSpPr>
          <p:cNvPr id="12" name="TextBox 11">
            <a:extLst>
              <a:ext uri="{FF2B5EF4-FFF2-40B4-BE49-F238E27FC236}">
                <a16:creationId xmlns:a16="http://schemas.microsoft.com/office/drawing/2014/main" id="{202FAB24-F9D4-4CE7-950F-53D4D3FD3EA6}"/>
              </a:ext>
            </a:extLst>
          </p:cNvPr>
          <p:cNvSpPr txBox="1"/>
          <p:nvPr/>
        </p:nvSpPr>
        <p:spPr>
          <a:xfrm>
            <a:off x="609600" y="1739900"/>
            <a:ext cx="10502900" cy="292100"/>
          </a:xfrm>
          <a:prstGeom prst="rect">
            <a:avLst/>
          </a:prstGeom>
          <a:noFill/>
        </p:spPr>
        <p:txBody>
          <a:bodyPr vertOverflow="overflow" vert="horz" wrap="square" rtlCol="0" anchor="t" anchorCtr="0">
            <a:spAutoFit/>
          </a:bodyPr>
          <a:lstStyle/>
          <a:p>
            <a:pPr algn="l"/>
            <a:r>
              <a:rPr lang="en-GB" sz="1500">
                <a:solidFill>
                  <a:srgbClr val="73726C"/>
                </a:solidFill>
                <a:latin typeface="Poppins"/>
                <a:cs typeface="Poppins"/>
              </a:rPr>
              <a:t>A year ago I was sitting where you are now, here's the last 12 months</a:t>
            </a:r>
            <a:endParaRPr lang="en-IE" sz="1500">
              <a:solidFill>
                <a:srgbClr val="73726C"/>
              </a:solidFill>
              <a:latin typeface="Poppins"/>
              <a:cs typeface="Poppins"/>
            </a:endParaRPr>
          </a:p>
        </p:txBody>
      </p:sp>
      <p:sp>
        <p:nvSpPr>
          <p:cNvPr id="17" name="Rectangle: Rounded Corners 16">
            <a:extLst>
              <a:ext uri="{FF2B5EF4-FFF2-40B4-BE49-F238E27FC236}">
                <a16:creationId xmlns:a16="http://schemas.microsoft.com/office/drawing/2014/main" id="{769202F3-174E-41DA-8F1B-5092F54FBC8A}"/>
              </a:ext>
            </a:extLst>
          </p:cNvPr>
          <p:cNvSpPr/>
          <p:nvPr/>
        </p:nvSpPr>
        <p:spPr>
          <a:xfrm>
            <a:off x="609600" y="2489200"/>
            <a:ext cx="2514600" cy="457200"/>
          </a:xfrm>
          <a:prstGeom prst="round2SameRect">
            <a:avLst>
              <a:gd name="adj1" fmla="val 33333"/>
              <a:gd name="adj2" fmla="val 0"/>
            </a:avLst>
          </a:prstGeom>
          <a:solidFill>
            <a:srgbClr val="D9775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rtlCol="0" anchor="ctr" anchorCtr="0">
            <a:noAutofit/>
          </a:bodyPr>
          <a:lstStyle/>
          <a:p>
            <a:pPr algn="ctr"/>
            <a:r>
              <a:rPr lang="en-IE" sz="1200" b="1">
                <a:solidFill>
                  <a:srgbClr val="FFFFFF"/>
                </a:solidFill>
                <a:latin typeface="Poppins SemiBold"/>
                <a:cs typeface="Poppins SemiBold"/>
              </a:rPr>
              <a:t>APR 2025</a:t>
            </a:r>
          </a:p>
        </p:txBody>
      </p:sp>
      <p:sp>
        <p:nvSpPr>
          <p:cNvPr id="18" name="Rectangle: Rounded Corners 17">
            <a:extLst>
              <a:ext uri="{FF2B5EF4-FFF2-40B4-BE49-F238E27FC236}">
                <a16:creationId xmlns:a16="http://schemas.microsoft.com/office/drawing/2014/main" id="{28C90C38-2AE8-4E33-AD7F-3FA52960055D}"/>
              </a:ext>
            </a:extLst>
          </p:cNvPr>
          <p:cNvSpPr/>
          <p:nvPr/>
        </p:nvSpPr>
        <p:spPr>
          <a:xfrm>
            <a:off x="3429000" y="2489200"/>
            <a:ext cx="2514600" cy="457200"/>
          </a:xfrm>
          <a:prstGeom prst="round2SameRect">
            <a:avLst>
              <a:gd name="adj1" fmla="val 33333"/>
              <a:gd name="adj2" fmla="val 0"/>
            </a:avLst>
          </a:prstGeom>
          <a:solidFill>
            <a:srgbClr val="827DBD"/>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rtlCol="0" anchor="ctr" anchorCtr="0">
            <a:noAutofit/>
          </a:bodyPr>
          <a:lstStyle/>
          <a:p>
            <a:pPr algn="ctr"/>
            <a:r>
              <a:rPr lang="en-IE" sz="1200" b="1">
                <a:solidFill>
                  <a:srgbClr val="FFFFFF"/>
                </a:solidFill>
                <a:latin typeface="Poppins SemiBold"/>
                <a:cs typeface="Poppins SemiBold"/>
              </a:rPr>
              <a:t>JUN 2025</a:t>
            </a:r>
          </a:p>
        </p:txBody>
      </p:sp>
      <p:sp>
        <p:nvSpPr>
          <p:cNvPr id="19" name="Rectangle: Rounded Corners 18">
            <a:extLst>
              <a:ext uri="{FF2B5EF4-FFF2-40B4-BE49-F238E27FC236}">
                <a16:creationId xmlns:a16="http://schemas.microsoft.com/office/drawing/2014/main" id="{7E399AC1-5575-4F5F-B3F3-E9CC26841293}"/>
              </a:ext>
            </a:extLst>
          </p:cNvPr>
          <p:cNvSpPr/>
          <p:nvPr/>
        </p:nvSpPr>
        <p:spPr>
          <a:xfrm>
            <a:off x="6248400" y="2489200"/>
            <a:ext cx="2514600" cy="457200"/>
          </a:xfrm>
          <a:prstGeom prst="round2SameRect">
            <a:avLst>
              <a:gd name="adj1" fmla="val 33333"/>
              <a:gd name="adj2" fmla="val 0"/>
            </a:avLst>
          </a:prstGeom>
          <a:solidFill>
            <a:srgbClr val="62998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rtlCol="0" anchor="ctr" anchorCtr="0">
            <a:noAutofit/>
          </a:bodyPr>
          <a:lstStyle/>
          <a:p>
            <a:pPr algn="ctr"/>
            <a:r>
              <a:rPr lang="en-IE" sz="1200" b="1">
                <a:solidFill>
                  <a:srgbClr val="FFFFFF"/>
                </a:solidFill>
                <a:latin typeface="Poppins SemiBold"/>
                <a:cs typeface="Poppins SemiBold"/>
              </a:rPr>
              <a:t>SEP 2025</a:t>
            </a:r>
          </a:p>
        </p:txBody>
      </p:sp>
      <p:sp>
        <p:nvSpPr>
          <p:cNvPr id="20" name="Rectangle: Rounded Corners 19">
            <a:extLst>
              <a:ext uri="{FF2B5EF4-FFF2-40B4-BE49-F238E27FC236}">
                <a16:creationId xmlns:a16="http://schemas.microsoft.com/office/drawing/2014/main" id="{6E59C7A8-098D-46C7-B100-CC309477DC29}"/>
              </a:ext>
            </a:extLst>
          </p:cNvPr>
          <p:cNvSpPr/>
          <p:nvPr/>
        </p:nvSpPr>
        <p:spPr>
          <a:xfrm>
            <a:off x="9067800" y="2489200"/>
            <a:ext cx="2514600" cy="457200"/>
          </a:xfrm>
          <a:prstGeom prst="round2SameRect">
            <a:avLst>
              <a:gd name="adj1" fmla="val 33333"/>
              <a:gd name="adj2" fmla="val 0"/>
            </a:avLst>
          </a:prstGeom>
          <a:solidFill>
            <a:srgbClr val="EAD7A4"/>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rtlCol="0" anchor="ctr" anchorCtr="0">
            <a:noAutofit/>
          </a:bodyPr>
          <a:lstStyle/>
          <a:p>
            <a:pPr algn="ctr"/>
            <a:r>
              <a:rPr lang="en-IE" sz="1200" b="1">
                <a:solidFill>
                  <a:srgbClr val="141413"/>
                </a:solidFill>
                <a:latin typeface="Poppins SemiBold"/>
                <a:cs typeface="Poppins SemiBold"/>
              </a:rPr>
              <a:t>NOV 2025</a:t>
            </a:r>
          </a:p>
        </p:txBody>
      </p:sp>
      <p:sp>
        <p:nvSpPr>
          <p:cNvPr id="21" name="TextBox 20">
            <a:extLst>
              <a:ext uri="{FF2B5EF4-FFF2-40B4-BE49-F238E27FC236}">
                <a16:creationId xmlns:a16="http://schemas.microsoft.com/office/drawing/2014/main" id="{B4B307D1-7511-4FB4-A49D-40698F9EAE95}"/>
              </a:ext>
            </a:extLst>
          </p:cNvPr>
          <p:cNvSpPr txBox="1"/>
          <p:nvPr/>
        </p:nvSpPr>
        <p:spPr>
          <a:xfrm>
            <a:off x="850900" y="4419600"/>
            <a:ext cx="2032000" cy="1169551"/>
          </a:xfrm>
          <a:prstGeom prst="rect">
            <a:avLst/>
          </a:prstGeom>
          <a:noFill/>
        </p:spPr>
        <p:txBody>
          <a:bodyPr vertOverflow="overflow" vert="horz" wrap="square" rtlCol="0" anchor="t" anchorCtr="0">
            <a:spAutoFit/>
          </a:bodyPr>
          <a:lstStyle/>
          <a:p>
            <a:pPr algn="l"/>
            <a:r>
              <a:rPr lang="en-GB" sz="1400" dirty="0">
                <a:solidFill>
                  <a:srgbClr val="73726C"/>
                </a:solidFill>
                <a:latin typeface="Poppins"/>
                <a:cs typeface="Poppins"/>
              </a:rPr>
              <a:t>In New Frontiers with Lumahue, my medtech startup, more than a year of work, but no traction.</a:t>
            </a:r>
            <a:endParaRPr lang="en-IE" sz="1400" dirty="0">
              <a:solidFill>
                <a:srgbClr val="73726C"/>
              </a:solidFill>
              <a:latin typeface="Poppins"/>
              <a:cs typeface="Poppins"/>
            </a:endParaRPr>
          </a:p>
        </p:txBody>
      </p:sp>
      <p:sp>
        <p:nvSpPr>
          <p:cNvPr id="22" name="TextBox 21">
            <a:extLst>
              <a:ext uri="{FF2B5EF4-FFF2-40B4-BE49-F238E27FC236}">
                <a16:creationId xmlns:a16="http://schemas.microsoft.com/office/drawing/2014/main" id="{2AE83E42-880A-4EF2-B817-887F3BE4ECAA}"/>
              </a:ext>
            </a:extLst>
          </p:cNvPr>
          <p:cNvSpPr txBox="1"/>
          <p:nvPr/>
        </p:nvSpPr>
        <p:spPr>
          <a:xfrm>
            <a:off x="3670300" y="4419600"/>
            <a:ext cx="2032000" cy="1752600"/>
          </a:xfrm>
          <a:prstGeom prst="rect">
            <a:avLst/>
          </a:prstGeom>
          <a:noFill/>
        </p:spPr>
        <p:txBody>
          <a:bodyPr vertOverflow="overflow" vert="horz" wrap="square" rtlCol="0" anchor="t" anchorCtr="0">
            <a:spAutoFit/>
          </a:bodyPr>
          <a:lstStyle/>
          <a:p>
            <a:pPr algn="l"/>
            <a:r>
              <a:rPr lang="en-GB" sz="1400">
                <a:solidFill>
                  <a:srgbClr val="73726C"/>
                </a:solidFill>
                <a:latin typeface="Poppins"/>
                <a:cs typeface="Poppins"/>
              </a:rPr>
              <a:t>Joined the Manus AI programme and started running their events.</a:t>
            </a:r>
            <a:endParaRPr lang="en-IE" sz="1400">
              <a:solidFill>
                <a:srgbClr val="73726C"/>
              </a:solidFill>
              <a:latin typeface="Poppins"/>
              <a:cs typeface="Poppins"/>
            </a:endParaRPr>
          </a:p>
        </p:txBody>
      </p:sp>
      <p:sp>
        <p:nvSpPr>
          <p:cNvPr id="23" name="TextBox 22">
            <a:extLst>
              <a:ext uri="{FF2B5EF4-FFF2-40B4-BE49-F238E27FC236}">
                <a16:creationId xmlns:a16="http://schemas.microsoft.com/office/drawing/2014/main" id="{62B24B80-ADD1-4D62-BF02-BF7BACA4B6B9}"/>
              </a:ext>
            </a:extLst>
          </p:cNvPr>
          <p:cNvSpPr txBox="1"/>
          <p:nvPr/>
        </p:nvSpPr>
        <p:spPr>
          <a:xfrm>
            <a:off x="6489700" y="4419600"/>
            <a:ext cx="2032000" cy="1752600"/>
          </a:xfrm>
          <a:prstGeom prst="rect">
            <a:avLst/>
          </a:prstGeom>
          <a:noFill/>
        </p:spPr>
        <p:txBody>
          <a:bodyPr vertOverflow="overflow" vert="horz" wrap="square" rtlCol="0" anchor="t" anchorCtr="0">
            <a:spAutoFit/>
          </a:bodyPr>
          <a:lstStyle/>
          <a:p>
            <a:pPr algn="l"/>
            <a:r>
              <a:rPr lang="en-GB" sz="1400">
                <a:solidFill>
                  <a:srgbClr val="73726C"/>
                </a:solidFill>
                <a:latin typeface="Poppins"/>
                <a:cs typeface="Poppins"/>
              </a:rPr>
              <a:t>Wound down Lumahue and founded Echofold, my AI company.</a:t>
            </a:r>
            <a:endParaRPr lang="en-IE" sz="1400">
              <a:solidFill>
                <a:srgbClr val="73726C"/>
              </a:solidFill>
              <a:latin typeface="Poppins"/>
              <a:cs typeface="Poppins"/>
            </a:endParaRPr>
          </a:p>
        </p:txBody>
      </p:sp>
      <p:sp>
        <p:nvSpPr>
          <p:cNvPr id="24" name="TextBox 23">
            <a:extLst>
              <a:ext uri="{FF2B5EF4-FFF2-40B4-BE49-F238E27FC236}">
                <a16:creationId xmlns:a16="http://schemas.microsoft.com/office/drawing/2014/main" id="{43FCA22C-2C31-4955-91B5-1B19E540ADAF}"/>
              </a:ext>
            </a:extLst>
          </p:cNvPr>
          <p:cNvSpPr txBox="1"/>
          <p:nvPr/>
        </p:nvSpPr>
        <p:spPr>
          <a:xfrm>
            <a:off x="9309100" y="4419600"/>
            <a:ext cx="2032000" cy="1752600"/>
          </a:xfrm>
          <a:prstGeom prst="rect">
            <a:avLst/>
          </a:prstGeom>
          <a:noFill/>
        </p:spPr>
        <p:txBody>
          <a:bodyPr vertOverflow="overflow" vert="horz" wrap="square" rtlCol="0" anchor="t" anchorCtr="0">
            <a:spAutoFit/>
          </a:bodyPr>
          <a:lstStyle/>
          <a:p>
            <a:pPr algn="l"/>
            <a:r>
              <a:rPr lang="en-GB" sz="1400">
                <a:solidFill>
                  <a:srgbClr val="73726C"/>
                </a:solidFill>
                <a:latin typeface="Poppins"/>
                <a:cs typeface="Poppins"/>
              </a:rPr>
              <a:t>Became a Claude Ambassador, running events for Anthropic.</a:t>
            </a:r>
            <a:endParaRPr lang="en-IE" sz="1400">
              <a:solidFill>
                <a:srgbClr val="73726C"/>
              </a:solidFill>
              <a:latin typeface="Poppins"/>
              <a:cs typeface="Poppins"/>
            </a:endParaRPr>
          </a:p>
        </p:txBody>
      </p:sp>
      <p:sp>
        <p:nvSpPr>
          <p:cNvPr id="25" name="URLWatermark">
            <a:extLst>
              <a:ext uri="{FF2B5EF4-FFF2-40B4-BE49-F238E27FC236}">
                <a16:creationId xmlns:a16="http://schemas.microsoft.com/office/drawing/2014/main" id="{28F99B9F-5568-4773-8499-3AC0917E8634}"/>
              </a:ext>
            </a:extLst>
          </p:cNvPr>
          <p:cNvSpPr txBox="1"/>
          <p:nvPr/>
        </p:nvSpPr>
        <p:spPr>
          <a:xfrm>
            <a:off x="9359900" y="254000"/>
            <a:ext cx="5130800" cy="279400"/>
          </a:xfrm>
          <a:prstGeom prst="rect">
            <a:avLst/>
          </a:prstGeom>
          <a:noFill/>
        </p:spPr>
        <p:txBody>
          <a:bodyPr vertOverflow="overflow" vert="horz" wrap="none" rtlCol="0" anchor="ctr" anchorCtr="0">
            <a:noAutofit/>
          </a:bodyPr>
          <a:lstStyle/>
          <a:p>
            <a:pPr algn="l"/>
            <a:r>
              <a:rPr lang="en-IE" sz="1300" b="1">
                <a:solidFill>
                  <a:srgbClr val="73726C"/>
                </a:solidFill>
                <a:latin typeface="Poppins"/>
                <a:cs typeface="Poppins"/>
              </a:rPr>
              <a:t>https://kevin.echofold.ai</a:t>
            </a:r>
          </a:p>
        </p:txBody>
      </p:sp>
      <p:sp>
        <p:nvSpPr>
          <p:cNvPr id="29" name="Rectangle: Rounded Corners 28">
            <a:extLst>
              <a:ext uri="{FF2B5EF4-FFF2-40B4-BE49-F238E27FC236}">
                <a16:creationId xmlns:a16="http://schemas.microsoft.com/office/drawing/2014/main" id="{1F5D6090-48C7-42DB-81DF-D4EF53E0D732}"/>
              </a:ext>
            </a:extLst>
          </p:cNvPr>
          <p:cNvSpPr/>
          <p:nvPr/>
        </p:nvSpPr>
        <p:spPr>
          <a:xfrm>
            <a:off x="9309100" y="3263900"/>
            <a:ext cx="2032000" cy="1092200"/>
          </a:xfrm>
          <a:prstGeom prst="roundRect">
            <a:avLst/>
          </a:prstGeom>
          <a:solidFill>
            <a:srgbClr val="FFFFFF"/>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8" name="Rectangle: Rounded Corners 27">
            <a:extLst>
              <a:ext uri="{FF2B5EF4-FFF2-40B4-BE49-F238E27FC236}">
                <a16:creationId xmlns:a16="http://schemas.microsoft.com/office/drawing/2014/main" id="{9C1BF301-9961-4EAA-A8A2-21DDF75827BB}"/>
              </a:ext>
            </a:extLst>
          </p:cNvPr>
          <p:cNvSpPr/>
          <p:nvPr/>
        </p:nvSpPr>
        <p:spPr>
          <a:xfrm>
            <a:off x="6489700" y="3263900"/>
            <a:ext cx="2032000" cy="1092200"/>
          </a:xfrm>
          <a:prstGeom prst="roundRect">
            <a:avLst/>
          </a:prstGeom>
          <a:solidFill>
            <a:srgbClr val="FFFFFF"/>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7" name="Rectangle: Rounded Corners 26">
            <a:extLst>
              <a:ext uri="{FF2B5EF4-FFF2-40B4-BE49-F238E27FC236}">
                <a16:creationId xmlns:a16="http://schemas.microsoft.com/office/drawing/2014/main" id="{1B032D26-EAB0-40C3-973C-2477B88D1155}"/>
              </a:ext>
            </a:extLst>
          </p:cNvPr>
          <p:cNvSpPr/>
          <p:nvPr/>
        </p:nvSpPr>
        <p:spPr>
          <a:xfrm>
            <a:off x="3670300" y="3263900"/>
            <a:ext cx="2032000" cy="1092200"/>
          </a:xfrm>
          <a:prstGeom prst="roundRect">
            <a:avLst/>
          </a:prstGeom>
          <a:solidFill>
            <a:srgbClr val="FFFFFF"/>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6" name="Rectangle: Rounded Corners 25">
            <a:extLst>
              <a:ext uri="{FF2B5EF4-FFF2-40B4-BE49-F238E27FC236}">
                <a16:creationId xmlns:a16="http://schemas.microsoft.com/office/drawing/2014/main" id="{620CF3DE-EB0E-49C1-B4F7-856C5E714780}"/>
              </a:ext>
            </a:extLst>
          </p:cNvPr>
          <p:cNvSpPr/>
          <p:nvPr/>
        </p:nvSpPr>
        <p:spPr>
          <a:xfrm>
            <a:off x="850900" y="3263900"/>
            <a:ext cx="2032000" cy="1092200"/>
          </a:xfrm>
          <a:prstGeom prst="roundRect">
            <a:avLst/>
          </a:prstGeom>
          <a:solidFill>
            <a:srgbClr val="FFFFFF"/>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pic>
        <p:nvPicPr>
          <p:cNvPr id="3" name="Picture 2">
            <a:extLst>
              <a:ext uri="{FF2B5EF4-FFF2-40B4-BE49-F238E27FC236}">
                <a16:creationId xmlns:a16="http://schemas.microsoft.com/office/drawing/2014/main" id="{EE5CF054-66C5-E9DE-D055-66EB0B9B2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900" y="3365500"/>
            <a:ext cx="1778000" cy="889000"/>
          </a:xfrm>
          <a:prstGeom prst="rect">
            <a:avLst/>
          </a:prstGeom>
        </p:spPr>
      </p:pic>
      <p:pic>
        <p:nvPicPr>
          <p:cNvPr id="5" name="Picture 4">
            <a:extLst>
              <a:ext uri="{FF2B5EF4-FFF2-40B4-BE49-F238E27FC236}">
                <a16:creationId xmlns:a16="http://schemas.microsoft.com/office/drawing/2014/main" id="{E32A3F98-EC3D-C6A5-0EB3-83DE457BEE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7700" y="3365500"/>
            <a:ext cx="1574800" cy="889000"/>
          </a:xfrm>
          <a:prstGeom prst="rect">
            <a:avLst/>
          </a:prstGeom>
        </p:spPr>
      </p:pic>
      <p:pic>
        <p:nvPicPr>
          <p:cNvPr id="7" name="Picture 6">
            <a:extLst>
              <a:ext uri="{FF2B5EF4-FFF2-40B4-BE49-F238E27FC236}">
                <a16:creationId xmlns:a16="http://schemas.microsoft.com/office/drawing/2014/main" id="{D987FA73-1188-AC96-E186-6CBE7DA2D7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3800" y="3530600"/>
            <a:ext cx="1905000" cy="558800"/>
          </a:xfrm>
          <a:prstGeom prst="rect">
            <a:avLst/>
          </a:prstGeom>
        </p:spPr>
      </p:pic>
      <p:pic>
        <p:nvPicPr>
          <p:cNvPr id="9" name="Picture 8">
            <a:extLst>
              <a:ext uri="{FF2B5EF4-FFF2-40B4-BE49-F238E27FC236}">
                <a16:creationId xmlns:a16="http://schemas.microsoft.com/office/drawing/2014/main" id="{C22363D3-1FB8-4497-00C4-817647C8FF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3200" y="3562350"/>
            <a:ext cx="1905000" cy="495300"/>
          </a:xfrm>
          <a:prstGeom prst="rect">
            <a:avLst/>
          </a:prstGeom>
        </p:spPr>
      </p:pic>
    </p:spTree>
    <p:extLst>
      <p:ext uri="{BB962C8B-B14F-4D97-AF65-F5344CB8AC3E}">
        <p14:creationId xmlns:p14="http://schemas.microsoft.com/office/powerpoint/2010/main" val="771300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9F5">
            <a:alpha val="100000"/>
          </a:srgbClr>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272F2F7D-AE0F-49FA-96CC-115765725DDD}"/>
              </a:ext>
            </a:extLst>
          </p:cNvPr>
          <p:cNvSpPr/>
          <p:nvPr/>
        </p:nvSpPr>
        <p:spPr>
          <a:xfrm>
            <a:off x="8496300" y="4432300"/>
            <a:ext cx="1143000" cy="292100"/>
          </a:xfrm>
          <a:prstGeom prst="roundRect">
            <a:avLst/>
          </a:prstGeom>
          <a:solidFill>
            <a:srgbClr val="EAD7A4"/>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6" name="Rectangle: Rounded Corners 5">
            <a:extLst>
              <a:ext uri="{FF2B5EF4-FFF2-40B4-BE49-F238E27FC236}">
                <a16:creationId xmlns:a16="http://schemas.microsoft.com/office/drawing/2014/main" id="{95597D64-295A-441B-A570-E5122F8E9B81}"/>
              </a:ext>
            </a:extLst>
          </p:cNvPr>
          <p:cNvSpPr/>
          <p:nvPr/>
        </p:nvSpPr>
        <p:spPr>
          <a:xfrm>
            <a:off x="2857500" y="4432300"/>
            <a:ext cx="1143000" cy="292100"/>
          </a:xfrm>
          <a:prstGeom prst="roundRect">
            <a:avLst/>
          </a:prstGeom>
          <a:solidFill>
            <a:srgbClr val="62998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4" name="Rectangle: Rounded Corners 3">
            <a:extLst>
              <a:ext uri="{FF2B5EF4-FFF2-40B4-BE49-F238E27FC236}">
                <a16:creationId xmlns:a16="http://schemas.microsoft.com/office/drawing/2014/main" id="{43821CCD-A93A-400A-965F-803EEF14956E}"/>
              </a:ext>
            </a:extLst>
          </p:cNvPr>
          <p:cNvSpPr/>
          <p:nvPr/>
        </p:nvSpPr>
        <p:spPr>
          <a:xfrm>
            <a:off x="8496300" y="2374900"/>
            <a:ext cx="1143000" cy="292100"/>
          </a:xfrm>
          <a:prstGeom prst="roundRect">
            <a:avLst/>
          </a:prstGeom>
          <a:solidFill>
            <a:srgbClr val="827DBD"/>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 name="Rectangle: Rounded Corners 1">
            <a:extLst>
              <a:ext uri="{FF2B5EF4-FFF2-40B4-BE49-F238E27FC236}">
                <a16:creationId xmlns:a16="http://schemas.microsoft.com/office/drawing/2014/main" id="{FCA45EEA-E596-4C75-A1D9-CA2ADCC99B61}"/>
              </a:ext>
            </a:extLst>
          </p:cNvPr>
          <p:cNvSpPr/>
          <p:nvPr/>
        </p:nvSpPr>
        <p:spPr>
          <a:xfrm>
            <a:off x="2857500" y="2374900"/>
            <a:ext cx="1143000" cy="292100"/>
          </a:xfrm>
          <a:prstGeom prst="roundRect">
            <a:avLst/>
          </a:prstGeom>
          <a:solidFill>
            <a:srgbClr val="D9775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pic>
        <p:nvPicPr>
          <p:cNvPr id="3" name="Picture 2">
            <a:extLst>
              <a:ext uri="{FF2B5EF4-FFF2-40B4-BE49-F238E27FC236}">
                <a16:creationId xmlns:a16="http://schemas.microsoft.com/office/drawing/2014/main" id="{8A29AEC3-3737-F5D4-5B72-7AA986F1EF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413000"/>
            <a:ext cx="2159000" cy="1422400"/>
          </a:xfrm>
          <a:prstGeom prst="rect">
            <a:avLst/>
          </a:prstGeom>
        </p:spPr>
      </p:pic>
      <p:pic>
        <p:nvPicPr>
          <p:cNvPr id="5" name="Picture 4">
            <a:extLst>
              <a:ext uri="{FF2B5EF4-FFF2-40B4-BE49-F238E27FC236}">
                <a16:creationId xmlns:a16="http://schemas.microsoft.com/office/drawing/2014/main" id="{C4389E3C-449E-BC71-BA01-D202B89F7E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2413000"/>
            <a:ext cx="2159000" cy="1181100"/>
          </a:xfrm>
          <a:prstGeom prst="rect">
            <a:avLst/>
          </a:prstGeom>
        </p:spPr>
      </p:pic>
      <p:pic>
        <p:nvPicPr>
          <p:cNvPr id="7" name="Picture 6">
            <a:extLst>
              <a:ext uri="{FF2B5EF4-FFF2-40B4-BE49-F238E27FC236}">
                <a16:creationId xmlns:a16="http://schemas.microsoft.com/office/drawing/2014/main" id="{56EDCC45-762D-9EE3-F878-B15AFACF9F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4470400"/>
            <a:ext cx="2159000" cy="1435100"/>
          </a:xfrm>
          <a:prstGeom prst="rect">
            <a:avLst/>
          </a:prstGeom>
        </p:spPr>
      </p:pic>
      <p:pic>
        <p:nvPicPr>
          <p:cNvPr id="9" name="Picture 8">
            <a:extLst>
              <a:ext uri="{FF2B5EF4-FFF2-40B4-BE49-F238E27FC236}">
                <a16:creationId xmlns:a16="http://schemas.microsoft.com/office/drawing/2014/main" id="{F96ECC07-2339-8425-685A-61CF61CDB7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8400" y="4470400"/>
            <a:ext cx="2159000" cy="1625600"/>
          </a:xfrm>
          <a:prstGeom prst="rect">
            <a:avLst/>
          </a:prstGeom>
        </p:spPr>
      </p:pic>
      <p:sp>
        <p:nvSpPr>
          <p:cNvPr id="10" name="Rectangle: Rounded Corners 9">
            <a:extLst>
              <a:ext uri="{FF2B5EF4-FFF2-40B4-BE49-F238E27FC236}">
                <a16:creationId xmlns:a16="http://schemas.microsoft.com/office/drawing/2014/main" id="{E5A2C86F-CF1A-406D-940F-566A9F0D07AE}"/>
              </a:ext>
            </a:extLst>
          </p:cNvPr>
          <p:cNvSpPr/>
          <p:nvPr/>
        </p:nvSpPr>
        <p:spPr>
          <a:xfrm>
            <a:off x="609600" y="508000"/>
            <a:ext cx="1651000" cy="393700"/>
          </a:xfrm>
          <a:prstGeom prst="roundRect">
            <a:avLst/>
          </a:prstGeom>
          <a:solidFill>
            <a:srgbClr val="62998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ctr" anchorCtr="0">
            <a:noAutofit/>
          </a:bodyPr>
          <a:lstStyle/>
          <a:p>
            <a:pPr algn="l"/>
            <a:r>
              <a:rPr lang="en-IE" sz="1100" b="1">
                <a:solidFill>
                  <a:srgbClr val="FFFFFF"/>
                </a:solidFill>
                <a:latin typeface="Poppins SemiBold"/>
                <a:cs typeface="Poppins SemiBold"/>
              </a:rPr>
              <a:t>RECENT WINS</a:t>
            </a:r>
          </a:p>
        </p:txBody>
      </p:sp>
      <p:sp>
        <p:nvSpPr>
          <p:cNvPr id="11" name="TextBox 10">
            <a:extLst>
              <a:ext uri="{FF2B5EF4-FFF2-40B4-BE49-F238E27FC236}">
                <a16:creationId xmlns:a16="http://schemas.microsoft.com/office/drawing/2014/main" id="{8B26B4CE-4C7F-4ADF-8BFE-12C81F1B403C}"/>
              </a:ext>
            </a:extLst>
          </p:cNvPr>
          <p:cNvSpPr txBox="1"/>
          <p:nvPr/>
        </p:nvSpPr>
        <p:spPr>
          <a:xfrm>
            <a:off x="609600" y="939800"/>
            <a:ext cx="10414000" cy="635000"/>
          </a:xfrm>
          <a:prstGeom prst="rect">
            <a:avLst/>
          </a:prstGeom>
          <a:noFill/>
        </p:spPr>
        <p:txBody>
          <a:bodyPr vertOverflow="overflow" vert="horz" wrap="square" rtlCol="0" anchor="t" anchorCtr="0">
            <a:spAutoFit/>
          </a:bodyPr>
          <a:lstStyle/>
          <a:p>
            <a:pPr algn="l"/>
            <a:r>
              <a:rPr lang="en-GB" sz="4100" b="1">
                <a:solidFill>
                  <a:srgbClr val="141413"/>
                </a:solidFill>
                <a:latin typeface="Poppins SemiBold"/>
                <a:cs typeface="Poppins SemiBold"/>
              </a:rPr>
              <a:t>What I've built with AI</a:t>
            </a:r>
            <a:endParaRPr lang="en-IE" sz="4100" b="1">
              <a:solidFill>
                <a:srgbClr val="141413"/>
              </a:solidFill>
              <a:latin typeface="Poppins SemiBold"/>
              <a:cs typeface="Poppins SemiBold"/>
            </a:endParaRPr>
          </a:p>
        </p:txBody>
      </p:sp>
      <p:sp>
        <p:nvSpPr>
          <p:cNvPr id="12" name="TextBox 11">
            <a:extLst>
              <a:ext uri="{FF2B5EF4-FFF2-40B4-BE49-F238E27FC236}">
                <a16:creationId xmlns:a16="http://schemas.microsoft.com/office/drawing/2014/main" id="{4A84A124-A9EE-4B8E-8309-4A1A02BD064B}"/>
              </a:ext>
            </a:extLst>
          </p:cNvPr>
          <p:cNvSpPr txBox="1"/>
          <p:nvPr/>
        </p:nvSpPr>
        <p:spPr>
          <a:xfrm>
            <a:off x="609600" y="1739900"/>
            <a:ext cx="10502900" cy="292100"/>
          </a:xfrm>
          <a:prstGeom prst="rect">
            <a:avLst/>
          </a:prstGeom>
          <a:noFill/>
        </p:spPr>
        <p:txBody>
          <a:bodyPr vertOverflow="overflow" vert="horz" wrap="square" rtlCol="0" anchor="t" anchorCtr="0">
            <a:spAutoFit/>
          </a:bodyPr>
          <a:lstStyle/>
          <a:p>
            <a:pPr algn="l"/>
            <a:r>
              <a:rPr lang="en-GB" sz="1500">
                <a:solidFill>
                  <a:srgbClr val="73726C"/>
                </a:solidFill>
                <a:latin typeface="Poppins"/>
                <a:cs typeface="Poppins"/>
              </a:rPr>
              <a:t>Four projects in the last nine months, built fast, shipped real</a:t>
            </a:r>
            <a:endParaRPr lang="en-IE" sz="1500">
              <a:solidFill>
                <a:srgbClr val="73726C"/>
              </a:solidFill>
              <a:latin typeface="Poppins"/>
              <a:cs typeface="Poppins"/>
            </a:endParaRPr>
          </a:p>
        </p:txBody>
      </p:sp>
      <p:sp>
        <p:nvSpPr>
          <p:cNvPr id="13" name="TextBox 12">
            <a:extLst>
              <a:ext uri="{FF2B5EF4-FFF2-40B4-BE49-F238E27FC236}">
                <a16:creationId xmlns:a16="http://schemas.microsoft.com/office/drawing/2014/main" id="{CFAB94C8-F1AF-4A79-9621-B230F828FBA7}"/>
              </a:ext>
            </a:extLst>
          </p:cNvPr>
          <p:cNvSpPr txBox="1"/>
          <p:nvPr/>
        </p:nvSpPr>
        <p:spPr>
          <a:xfrm>
            <a:off x="2959100" y="2374900"/>
            <a:ext cx="2857500" cy="228600"/>
          </a:xfrm>
          <a:prstGeom prst="rect">
            <a:avLst/>
          </a:prstGeom>
          <a:noFill/>
        </p:spPr>
        <p:txBody>
          <a:bodyPr vertOverflow="overflow" vert="horz" wrap="square" rtlCol="0" anchor="t" anchorCtr="0">
            <a:spAutoFit/>
          </a:bodyPr>
          <a:lstStyle/>
          <a:p>
            <a:pPr algn="l"/>
            <a:r>
              <a:rPr lang="en-IE" sz="1400" b="1" dirty="0">
                <a:solidFill>
                  <a:srgbClr val="FFFFFF"/>
                </a:solidFill>
                <a:latin typeface="Poppins SemiBold"/>
                <a:cs typeface="Poppins SemiBold"/>
              </a:rPr>
              <a:t>SEP 2025</a:t>
            </a:r>
          </a:p>
        </p:txBody>
      </p:sp>
      <p:sp>
        <p:nvSpPr>
          <p:cNvPr id="14" name="TextBox 13">
            <a:extLst>
              <a:ext uri="{FF2B5EF4-FFF2-40B4-BE49-F238E27FC236}">
                <a16:creationId xmlns:a16="http://schemas.microsoft.com/office/drawing/2014/main" id="{E674596D-01EC-4143-993D-7FAF8BBA1607}"/>
              </a:ext>
            </a:extLst>
          </p:cNvPr>
          <p:cNvSpPr txBox="1"/>
          <p:nvPr/>
        </p:nvSpPr>
        <p:spPr>
          <a:xfrm>
            <a:off x="2959100" y="2667000"/>
            <a:ext cx="2857500" cy="533400"/>
          </a:xfrm>
          <a:prstGeom prst="rect">
            <a:avLst/>
          </a:prstGeom>
          <a:noFill/>
        </p:spPr>
        <p:txBody>
          <a:bodyPr vertOverflow="overflow" vert="horz" wrap="square" rtlCol="0" anchor="t" anchorCtr="0">
            <a:spAutoFit/>
          </a:bodyPr>
          <a:lstStyle/>
          <a:p>
            <a:pPr algn="l"/>
            <a:r>
              <a:rPr lang="en-GB" sz="1600" b="1">
                <a:solidFill>
                  <a:srgbClr val="141413"/>
                </a:solidFill>
                <a:latin typeface="Poppins SemiBold"/>
                <a:cs typeface="Poppins SemiBold"/>
              </a:rPr>
              <a:t>Won the National AI Challenge</a:t>
            </a:r>
            <a:endParaRPr lang="en-IE" sz="1600" b="1">
              <a:solidFill>
                <a:srgbClr val="141413"/>
              </a:solidFill>
              <a:latin typeface="Poppins SemiBold"/>
              <a:cs typeface="Poppins SemiBold"/>
            </a:endParaRPr>
          </a:p>
        </p:txBody>
      </p:sp>
      <p:sp>
        <p:nvSpPr>
          <p:cNvPr id="15" name="TextBox 14">
            <a:extLst>
              <a:ext uri="{FF2B5EF4-FFF2-40B4-BE49-F238E27FC236}">
                <a16:creationId xmlns:a16="http://schemas.microsoft.com/office/drawing/2014/main" id="{EF13767A-3500-41E0-A58E-1BB3D831CD2A}"/>
              </a:ext>
            </a:extLst>
          </p:cNvPr>
          <p:cNvSpPr txBox="1"/>
          <p:nvPr/>
        </p:nvSpPr>
        <p:spPr>
          <a:xfrm>
            <a:off x="2959100" y="3251200"/>
            <a:ext cx="2857500" cy="1143000"/>
          </a:xfrm>
          <a:prstGeom prst="rect">
            <a:avLst/>
          </a:prstGeom>
          <a:noFill/>
        </p:spPr>
        <p:txBody>
          <a:bodyPr vertOverflow="overflow" vert="horz" wrap="square" rtlCol="0" anchor="t" anchorCtr="0">
            <a:spAutoFit/>
          </a:bodyPr>
          <a:lstStyle/>
          <a:p>
            <a:pPr algn="l"/>
            <a:r>
              <a:rPr lang="en-GB" sz="1400">
                <a:solidFill>
                  <a:srgbClr val="73726C"/>
                </a:solidFill>
                <a:latin typeface="Poppins"/>
                <a:cs typeface="Poppins"/>
              </a:rPr>
              <a:t>Led the winning team, ~500 entrants nationwide. We built a production system to grade Leaving Cert exams in just 2 weeks.</a:t>
            </a:r>
            <a:endParaRPr lang="en-IE" sz="1400">
              <a:solidFill>
                <a:srgbClr val="73726C"/>
              </a:solidFill>
              <a:latin typeface="Poppins"/>
              <a:cs typeface="Poppins"/>
            </a:endParaRPr>
          </a:p>
        </p:txBody>
      </p:sp>
      <p:sp>
        <p:nvSpPr>
          <p:cNvPr id="16" name="TextBox 15">
            <a:extLst>
              <a:ext uri="{FF2B5EF4-FFF2-40B4-BE49-F238E27FC236}">
                <a16:creationId xmlns:a16="http://schemas.microsoft.com/office/drawing/2014/main" id="{2B0B7BDA-477D-4143-B034-82896F93BDE4}"/>
              </a:ext>
            </a:extLst>
          </p:cNvPr>
          <p:cNvSpPr txBox="1"/>
          <p:nvPr/>
        </p:nvSpPr>
        <p:spPr>
          <a:xfrm>
            <a:off x="8597900" y="2374900"/>
            <a:ext cx="2857500" cy="228600"/>
          </a:xfrm>
          <a:prstGeom prst="rect">
            <a:avLst/>
          </a:prstGeom>
          <a:noFill/>
        </p:spPr>
        <p:txBody>
          <a:bodyPr vertOverflow="overflow" vert="horz" wrap="square" rtlCol="0" anchor="t" anchorCtr="0">
            <a:spAutoFit/>
          </a:bodyPr>
          <a:lstStyle/>
          <a:p>
            <a:pPr algn="l"/>
            <a:r>
              <a:rPr lang="en-IE" sz="1400" b="1">
                <a:solidFill>
                  <a:srgbClr val="FFFFFF"/>
                </a:solidFill>
                <a:latin typeface="Poppins SemiBold"/>
                <a:cs typeface="Poppins SemiBold"/>
              </a:rPr>
              <a:t>OCT 2025</a:t>
            </a:r>
          </a:p>
        </p:txBody>
      </p:sp>
      <p:sp>
        <p:nvSpPr>
          <p:cNvPr id="17" name="TextBox 16">
            <a:extLst>
              <a:ext uri="{FF2B5EF4-FFF2-40B4-BE49-F238E27FC236}">
                <a16:creationId xmlns:a16="http://schemas.microsoft.com/office/drawing/2014/main" id="{995FC0D6-1394-4217-AF3F-88E3A4673141}"/>
              </a:ext>
            </a:extLst>
          </p:cNvPr>
          <p:cNvSpPr txBox="1"/>
          <p:nvPr/>
        </p:nvSpPr>
        <p:spPr>
          <a:xfrm>
            <a:off x="8597900" y="2667000"/>
            <a:ext cx="2857500" cy="533400"/>
          </a:xfrm>
          <a:prstGeom prst="rect">
            <a:avLst/>
          </a:prstGeom>
          <a:noFill/>
        </p:spPr>
        <p:txBody>
          <a:bodyPr vertOverflow="overflow" vert="horz" wrap="square" rtlCol="0" anchor="t" anchorCtr="0">
            <a:spAutoFit/>
          </a:bodyPr>
          <a:lstStyle/>
          <a:p>
            <a:pPr algn="l"/>
            <a:r>
              <a:rPr lang="en-IE" sz="1600" b="1">
                <a:solidFill>
                  <a:srgbClr val="141413"/>
                </a:solidFill>
                <a:latin typeface="Poppins SemiBold"/>
                <a:cs typeface="Poppins SemiBold"/>
              </a:rPr>
              <a:t>Won AWS Breaking Barriers</a:t>
            </a:r>
          </a:p>
        </p:txBody>
      </p:sp>
      <p:sp>
        <p:nvSpPr>
          <p:cNvPr id="18" name="TextBox 17">
            <a:extLst>
              <a:ext uri="{FF2B5EF4-FFF2-40B4-BE49-F238E27FC236}">
                <a16:creationId xmlns:a16="http://schemas.microsoft.com/office/drawing/2014/main" id="{CA2FF2C3-7ACF-4744-A677-B5D50A266EAE}"/>
              </a:ext>
            </a:extLst>
          </p:cNvPr>
          <p:cNvSpPr txBox="1"/>
          <p:nvPr/>
        </p:nvSpPr>
        <p:spPr>
          <a:xfrm>
            <a:off x="8597900" y="3251200"/>
            <a:ext cx="2857500" cy="1143000"/>
          </a:xfrm>
          <a:prstGeom prst="rect">
            <a:avLst/>
          </a:prstGeom>
          <a:noFill/>
        </p:spPr>
        <p:txBody>
          <a:bodyPr vertOverflow="overflow" vert="horz" wrap="square" rtlCol="0" anchor="t" anchorCtr="0">
            <a:spAutoFit/>
          </a:bodyPr>
          <a:lstStyle/>
          <a:p>
            <a:pPr algn="l"/>
            <a:r>
              <a:rPr lang="en-GB" sz="1400">
                <a:solidFill>
                  <a:srgbClr val="73726C"/>
                </a:solidFill>
                <a:latin typeface="Poppins"/>
                <a:cs typeface="Poppins"/>
              </a:rPr>
              <a:t>Built a carrier-level mobile network optimiser in 2 days. Spun out as Arano, with POCs lined up with Three and AT&amp;T.</a:t>
            </a:r>
            <a:endParaRPr lang="en-IE" sz="1400">
              <a:solidFill>
                <a:srgbClr val="73726C"/>
              </a:solidFill>
              <a:latin typeface="Poppins"/>
              <a:cs typeface="Poppins"/>
            </a:endParaRPr>
          </a:p>
        </p:txBody>
      </p:sp>
      <p:sp>
        <p:nvSpPr>
          <p:cNvPr id="19" name="TextBox 18">
            <a:extLst>
              <a:ext uri="{FF2B5EF4-FFF2-40B4-BE49-F238E27FC236}">
                <a16:creationId xmlns:a16="http://schemas.microsoft.com/office/drawing/2014/main" id="{959580A5-7232-405C-A831-2138362BCD61}"/>
              </a:ext>
            </a:extLst>
          </p:cNvPr>
          <p:cNvSpPr txBox="1"/>
          <p:nvPr/>
        </p:nvSpPr>
        <p:spPr>
          <a:xfrm>
            <a:off x="2959100" y="4432300"/>
            <a:ext cx="2857500" cy="228600"/>
          </a:xfrm>
          <a:prstGeom prst="rect">
            <a:avLst/>
          </a:prstGeom>
          <a:noFill/>
        </p:spPr>
        <p:txBody>
          <a:bodyPr vertOverflow="overflow" vert="horz" wrap="square" rtlCol="0" anchor="t" anchorCtr="0">
            <a:spAutoFit/>
          </a:bodyPr>
          <a:lstStyle/>
          <a:p>
            <a:pPr algn="l"/>
            <a:r>
              <a:rPr lang="en-IE" sz="1400" b="1">
                <a:solidFill>
                  <a:srgbClr val="FFFFFF"/>
                </a:solidFill>
                <a:latin typeface="Poppins SemiBold"/>
                <a:cs typeface="Poppins SemiBold"/>
              </a:rPr>
              <a:t>MAR 2026</a:t>
            </a:r>
          </a:p>
        </p:txBody>
      </p:sp>
      <p:sp>
        <p:nvSpPr>
          <p:cNvPr id="20" name="TextBox 19">
            <a:extLst>
              <a:ext uri="{FF2B5EF4-FFF2-40B4-BE49-F238E27FC236}">
                <a16:creationId xmlns:a16="http://schemas.microsoft.com/office/drawing/2014/main" id="{4F72200E-9527-42EA-8885-984D738C0F0E}"/>
              </a:ext>
            </a:extLst>
          </p:cNvPr>
          <p:cNvSpPr txBox="1"/>
          <p:nvPr/>
        </p:nvSpPr>
        <p:spPr>
          <a:xfrm>
            <a:off x="2959100" y="4724400"/>
            <a:ext cx="2857500" cy="533400"/>
          </a:xfrm>
          <a:prstGeom prst="rect">
            <a:avLst/>
          </a:prstGeom>
          <a:noFill/>
        </p:spPr>
        <p:txBody>
          <a:bodyPr vertOverflow="overflow" vert="horz" wrap="square" rtlCol="0" anchor="t" anchorCtr="0">
            <a:spAutoFit/>
          </a:bodyPr>
          <a:lstStyle/>
          <a:p>
            <a:pPr algn="l"/>
            <a:r>
              <a:rPr lang="en-IE" sz="1600" b="1">
                <a:solidFill>
                  <a:srgbClr val="141413"/>
                </a:solidFill>
                <a:latin typeface="Poppins SemiBold"/>
                <a:cs typeface="Poppins SemiBold"/>
              </a:rPr>
              <a:t>Top 6, Claude Code Hackathon</a:t>
            </a:r>
          </a:p>
        </p:txBody>
      </p:sp>
      <p:sp>
        <p:nvSpPr>
          <p:cNvPr id="21" name="TextBox 20">
            <a:extLst>
              <a:ext uri="{FF2B5EF4-FFF2-40B4-BE49-F238E27FC236}">
                <a16:creationId xmlns:a16="http://schemas.microsoft.com/office/drawing/2014/main" id="{445373BC-D44E-4F4B-A5EF-2C9D5D9CB58D}"/>
              </a:ext>
            </a:extLst>
          </p:cNvPr>
          <p:cNvSpPr txBox="1"/>
          <p:nvPr/>
        </p:nvSpPr>
        <p:spPr>
          <a:xfrm>
            <a:off x="2959100" y="5308600"/>
            <a:ext cx="2857500" cy="1143000"/>
          </a:xfrm>
          <a:prstGeom prst="rect">
            <a:avLst/>
          </a:prstGeom>
          <a:noFill/>
        </p:spPr>
        <p:txBody>
          <a:bodyPr vertOverflow="overflow" vert="horz" wrap="square" rtlCol="0" anchor="t" anchorCtr="0">
            <a:spAutoFit/>
          </a:bodyPr>
          <a:lstStyle/>
          <a:p>
            <a:pPr algn="l"/>
            <a:r>
              <a:rPr lang="en-GB" sz="1400">
                <a:solidFill>
                  <a:srgbClr val="73726C"/>
                </a:solidFill>
                <a:latin typeface="Poppins"/>
                <a:cs typeface="Poppins"/>
              </a:rPr>
              <a:t>Out of 13,000 entrants. Built an autonomous drone search-and-rescue system in 6 days, now heading to production.</a:t>
            </a:r>
            <a:endParaRPr lang="en-IE" sz="1400">
              <a:solidFill>
                <a:srgbClr val="73726C"/>
              </a:solidFill>
              <a:latin typeface="Poppins"/>
              <a:cs typeface="Poppins"/>
            </a:endParaRPr>
          </a:p>
        </p:txBody>
      </p:sp>
      <p:sp>
        <p:nvSpPr>
          <p:cNvPr id="22" name="TextBox 21">
            <a:extLst>
              <a:ext uri="{FF2B5EF4-FFF2-40B4-BE49-F238E27FC236}">
                <a16:creationId xmlns:a16="http://schemas.microsoft.com/office/drawing/2014/main" id="{36113D4B-AABF-4555-9920-E20A2409714D}"/>
              </a:ext>
            </a:extLst>
          </p:cNvPr>
          <p:cNvSpPr txBox="1"/>
          <p:nvPr/>
        </p:nvSpPr>
        <p:spPr>
          <a:xfrm>
            <a:off x="8597900" y="4432300"/>
            <a:ext cx="2857500" cy="228600"/>
          </a:xfrm>
          <a:prstGeom prst="rect">
            <a:avLst/>
          </a:prstGeom>
          <a:noFill/>
        </p:spPr>
        <p:txBody>
          <a:bodyPr vertOverflow="overflow" vert="horz" wrap="square" rtlCol="0" anchor="t" anchorCtr="0">
            <a:spAutoFit/>
          </a:bodyPr>
          <a:lstStyle/>
          <a:p>
            <a:pPr algn="l"/>
            <a:r>
              <a:rPr lang="en-IE" sz="1400" b="1">
                <a:solidFill>
                  <a:srgbClr val="141413"/>
                </a:solidFill>
                <a:latin typeface="Poppins SemiBold"/>
                <a:cs typeface="Poppins SemiBold"/>
              </a:rPr>
              <a:t>MAY 2026</a:t>
            </a:r>
          </a:p>
        </p:txBody>
      </p:sp>
      <p:sp>
        <p:nvSpPr>
          <p:cNvPr id="23" name="TextBox 22">
            <a:extLst>
              <a:ext uri="{FF2B5EF4-FFF2-40B4-BE49-F238E27FC236}">
                <a16:creationId xmlns:a16="http://schemas.microsoft.com/office/drawing/2014/main" id="{0073B37B-AE8B-4998-853A-BC301C7B50E5}"/>
              </a:ext>
            </a:extLst>
          </p:cNvPr>
          <p:cNvSpPr txBox="1"/>
          <p:nvPr/>
        </p:nvSpPr>
        <p:spPr>
          <a:xfrm>
            <a:off x="8597900" y="4724400"/>
            <a:ext cx="2857500" cy="533400"/>
          </a:xfrm>
          <a:prstGeom prst="rect">
            <a:avLst/>
          </a:prstGeom>
          <a:noFill/>
        </p:spPr>
        <p:txBody>
          <a:bodyPr vertOverflow="overflow" vert="horz" wrap="square" rtlCol="0" anchor="t" anchorCtr="0">
            <a:spAutoFit/>
          </a:bodyPr>
          <a:lstStyle/>
          <a:p>
            <a:pPr algn="l"/>
            <a:r>
              <a:rPr lang="en-IE" sz="1600" b="1">
                <a:solidFill>
                  <a:srgbClr val="141413"/>
                </a:solidFill>
                <a:latin typeface="Poppins SemiBold"/>
                <a:cs typeface="Poppins SemiBold"/>
              </a:rPr>
              <a:t>Code with Claude, London</a:t>
            </a:r>
          </a:p>
        </p:txBody>
      </p:sp>
      <p:sp>
        <p:nvSpPr>
          <p:cNvPr id="24" name="TextBox 23">
            <a:extLst>
              <a:ext uri="{FF2B5EF4-FFF2-40B4-BE49-F238E27FC236}">
                <a16:creationId xmlns:a16="http://schemas.microsoft.com/office/drawing/2014/main" id="{29D5A4AC-5C16-4413-96D5-67E13FEC7D24}"/>
              </a:ext>
            </a:extLst>
          </p:cNvPr>
          <p:cNvSpPr txBox="1"/>
          <p:nvPr/>
        </p:nvSpPr>
        <p:spPr>
          <a:xfrm>
            <a:off x="8597900" y="5308600"/>
            <a:ext cx="2857500" cy="1143000"/>
          </a:xfrm>
          <a:prstGeom prst="rect">
            <a:avLst/>
          </a:prstGeom>
          <a:noFill/>
        </p:spPr>
        <p:txBody>
          <a:bodyPr vertOverflow="overflow" vert="horz" wrap="square" rtlCol="0" anchor="t" anchorCtr="0">
            <a:spAutoFit/>
          </a:bodyPr>
          <a:lstStyle/>
          <a:p>
            <a:pPr algn="l"/>
            <a:r>
              <a:rPr lang="en-GB" sz="1400">
                <a:solidFill>
                  <a:srgbClr val="73726C"/>
                </a:solidFill>
                <a:latin typeface="Poppins"/>
                <a:cs typeface="Poppins"/>
              </a:rPr>
              <a:t>Presented on the main stage for 30 minutes to an audience of 500–700 people.</a:t>
            </a:r>
            <a:endParaRPr lang="en-IE" sz="1400">
              <a:solidFill>
                <a:srgbClr val="73726C"/>
              </a:solidFill>
              <a:latin typeface="Poppins"/>
              <a:cs typeface="Poppins"/>
            </a:endParaRPr>
          </a:p>
        </p:txBody>
      </p:sp>
      <p:sp>
        <p:nvSpPr>
          <p:cNvPr id="25" name="URLWatermark">
            <a:extLst>
              <a:ext uri="{FF2B5EF4-FFF2-40B4-BE49-F238E27FC236}">
                <a16:creationId xmlns:a16="http://schemas.microsoft.com/office/drawing/2014/main" id="{27763F8E-D39F-460E-8F80-E0E6FB3D16AF}"/>
              </a:ext>
            </a:extLst>
          </p:cNvPr>
          <p:cNvSpPr txBox="1"/>
          <p:nvPr/>
        </p:nvSpPr>
        <p:spPr>
          <a:xfrm>
            <a:off x="9359900" y="254000"/>
            <a:ext cx="5130800" cy="279400"/>
          </a:xfrm>
          <a:prstGeom prst="rect">
            <a:avLst/>
          </a:prstGeom>
          <a:noFill/>
        </p:spPr>
        <p:txBody>
          <a:bodyPr vertOverflow="overflow" vert="horz" wrap="none" rtlCol="0" anchor="t" anchorCtr="0">
            <a:noAutofit/>
          </a:bodyPr>
          <a:lstStyle/>
          <a:p>
            <a:pPr algn="l"/>
            <a:r>
              <a:rPr lang="en-IE" sz="1300" b="1">
                <a:solidFill>
                  <a:srgbClr val="73726C"/>
                </a:solidFill>
                <a:latin typeface="Poppins"/>
                <a:cs typeface="Poppins"/>
              </a:rPr>
              <a:t>https://kevin.echofold.ai</a:t>
            </a:r>
          </a:p>
        </p:txBody>
      </p:sp>
    </p:spTree>
    <p:extLst>
      <p:ext uri="{BB962C8B-B14F-4D97-AF65-F5344CB8AC3E}">
        <p14:creationId xmlns:p14="http://schemas.microsoft.com/office/powerpoint/2010/main" val="4230298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9F5">
            <a:alpha val="100000"/>
          </a:srgbClr>
        </a:solidFill>
        <a:effectLst/>
      </p:bgPr>
    </p:bg>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1BC12A60-E9DC-4AE6-B1A4-B6A1B1870868}"/>
              </a:ext>
            </a:extLst>
          </p:cNvPr>
          <p:cNvSpPr/>
          <p:nvPr/>
        </p:nvSpPr>
        <p:spPr>
          <a:xfrm>
            <a:off x="8128000" y="2667000"/>
            <a:ext cx="3454400" cy="3429000"/>
          </a:xfrm>
          <a:prstGeom prst="roundRect">
            <a:avLst/>
          </a:prstGeom>
          <a:solidFill>
            <a:srgbClr val="F0EEE6"/>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9" name="Rectangle: Rounded Corners 8">
            <a:extLst>
              <a:ext uri="{FF2B5EF4-FFF2-40B4-BE49-F238E27FC236}">
                <a16:creationId xmlns:a16="http://schemas.microsoft.com/office/drawing/2014/main" id="{BE1A0361-031E-4E24-986F-1B39AA499E2D}"/>
              </a:ext>
            </a:extLst>
          </p:cNvPr>
          <p:cNvSpPr/>
          <p:nvPr/>
        </p:nvSpPr>
        <p:spPr>
          <a:xfrm>
            <a:off x="4368800" y="2667000"/>
            <a:ext cx="3454400" cy="3429000"/>
          </a:xfrm>
          <a:prstGeom prst="roundRect">
            <a:avLst/>
          </a:prstGeom>
          <a:solidFill>
            <a:srgbClr val="F0EEE6"/>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5" name="Rectangle: Rounded Corners 4">
            <a:extLst>
              <a:ext uri="{FF2B5EF4-FFF2-40B4-BE49-F238E27FC236}">
                <a16:creationId xmlns:a16="http://schemas.microsoft.com/office/drawing/2014/main" id="{FC5860D0-40CB-4E31-8D58-1DAB2F9B9D60}"/>
              </a:ext>
            </a:extLst>
          </p:cNvPr>
          <p:cNvSpPr/>
          <p:nvPr/>
        </p:nvSpPr>
        <p:spPr>
          <a:xfrm>
            <a:off x="609600" y="2667000"/>
            <a:ext cx="3454400" cy="3429000"/>
          </a:xfrm>
          <a:prstGeom prst="roundRect">
            <a:avLst/>
          </a:prstGeom>
          <a:solidFill>
            <a:srgbClr val="F0EEE6"/>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 name="Rectangle: Rounded Corners 1">
            <a:extLst>
              <a:ext uri="{FF2B5EF4-FFF2-40B4-BE49-F238E27FC236}">
                <a16:creationId xmlns:a16="http://schemas.microsoft.com/office/drawing/2014/main" id="{2D621CEF-8B07-4549-B034-9202C5AD8321}"/>
              </a:ext>
            </a:extLst>
          </p:cNvPr>
          <p:cNvSpPr/>
          <p:nvPr/>
        </p:nvSpPr>
        <p:spPr>
          <a:xfrm>
            <a:off x="609600" y="508000"/>
            <a:ext cx="2286000" cy="393700"/>
          </a:xfrm>
          <a:prstGeom prst="roundRect">
            <a:avLst/>
          </a:prstGeom>
          <a:solidFill>
            <a:srgbClr val="62998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ctr" anchorCtr="0">
            <a:noAutofit/>
          </a:bodyPr>
          <a:lstStyle/>
          <a:p>
            <a:pPr algn="l"/>
            <a:r>
              <a:rPr lang="en-IE" sz="1100" b="1">
                <a:solidFill>
                  <a:srgbClr val="FFFFFF"/>
                </a:solidFill>
                <a:latin typeface="Poppins SemiBold"/>
                <a:cs typeface="Poppins SemiBold"/>
              </a:rPr>
              <a:t>HOW WE WORK TODAY</a:t>
            </a:r>
          </a:p>
        </p:txBody>
      </p:sp>
      <p:sp>
        <p:nvSpPr>
          <p:cNvPr id="3" name="TextBox 2">
            <a:extLst>
              <a:ext uri="{FF2B5EF4-FFF2-40B4-BE49-F238E27FC236}">
                <a16:creationId xmlns:a16="http://schemas.microsoft.com/office/drawing/2014/main" id="{33FF4FCE-A36E-4BBA-AD20-37DA8AE1E70D}"/>
              </a:ext>
            </a:extLst>
          </p:cNvPr>
          <p:cNvSpPr txBox="1"/>
          <p:nvPr/>
        </p:nvSpPr>
        <p:spPr>
          <a:xfrm>
            <a:off x="609600" y="1104900"/>
            <a:ext cx="10414000" cy="635000"/>
          </a:xfrm>
          <a:prstGeom prst="rect">
            <a:avLst/>
          </a:prstGeom>
          <a:noFill/>
        </p:spPr>
        <p:txBody>
          <a:bodyPr vertOverflow="overflow" vert="horz" wrap="square" rtlCol="0" anchor="t" anchorCtr="0">
            <a:spAutoFit/>
          </a:bodyPr>
          <a:lstStyle/>
          <a:p>
            <a:pPr algn="l"/>
            <a:r>
              <a:rPr lang="en-IE" sz="4100" b="1" dirty="0">
                <a:solidFill>
                  <a:srgbClr val="141413"/>
                </a:solidFill>
                <a:latin typeface="Poppins SemiBold"/>
                <a:cs typeface="Poppins SemiBold"/>
              </a:rPr>
              <a:t>100% hands-on</a:t>
            </a:r>
          </a:p>
        </p:txBody>
      </p:sp>
      <p:sp>
        <p:nvSpPr>
          <p:cNvPr id="4" name="TextBox 3">
            <a:extLst>
              <a:ext uri="{FF2B5EF4-FFF2-40B4-BE49-F238E27FC236}">
                <a16:creationId xmlns:a16="http://schemas.microsoft.com/office/drawing/2014/main" id="{C99CA526-3F7A-4778-9990-10B455E92223}"/>
              </a:ext>
            </a:extLst>
          </p:cNvPr>
          <p:cNvSpPr txBox="1"/>
          <p:nvPr/>
        </p:nvSpPr>
        <p:spPr>
          <a:xfrm>
            <a:off x="609600" y="1739900"/>
            <a:ext cx="10502900" cy="292100"/>
          </a:xfrm>
          <a:prstGeom prst="rect">
            <a:avLst/>
          </a:prstGeom>
          <a:noFill/>
        </p:spPr>
        <p:txBody>
          <a:bodyPr vertOverflow="overflow" vert="horz" wrap="square" rtlCol="0" anchor="t" anchorCtr="0">
            <a:spAutoFit/>
          </a:bodyPr>
          <a:lstStyle/>
          <a:p>
            <a:pPr algn="l"/>
            <a:r>
              <a:rPr lang="en-GB" sz="1500">
                <a:solidFill>
                  <a:srgbClr val="73726C"/>
                </a:solidFill>
                <a:latin typeface="Poppins"/>
                <a:cs typeface="Poppins"/>
              </a:rPr>
              <a:t>By 1pm you'll have built something useful for your own startup</a:t>
            </a:r>
            <a:endParaRPr lang="en-IE" sz="1500">
              <a:solidFill>
                <a:srgbClr val="73726C"/>
              </a:solidFill>
              <a:latin typeface="Poppins"/>
              <a:cs typeface="Poppins"/>
            </a:endParaRPr>
          </a:p>
        </p:txBody>
      </p:sp>
      <p:sp>
        <p:nvSpPr>
          <p:cNvPr id="6" name="Rectangle: Rounded Corners 5">
            <a:extLst>
              <a:ext uri="{FF2B5EF4-FFF2-40B4-BE49-F238E27FC236}">
                <a16:creationId xmlns:a16="http://schemas.microsoft.com/office/drawing/2014/main" id="{5200BB10-78B7-491C-ABE4-986B503047A1}"/>
              </a:ext>
            </a:extLst>
          </p:cNvPr>
          <p:cNvSpPr/>
          <p:nvPr/>
        </p:nvSpPr>
        <p:spPr>
          <a:xfrm>
            <a:off x="914400" y="3022600"/>
            <a:ext cx="660400" cy="660400"/>
          </a:xfrm>
          <a:prstGeom prst="roundRect">
            <a:avLst/>
          </a:prstGeom>
          <a:solidFill>
            <a:srgbClr val="D9775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7" name="TextBox 6">
            <a:extLst>
              <a:ext uri="{FF2B5EF4-FFF2-40B4-BE49-F238E27FC236}">
                <a16:creationId xmlns:a16="http://schemas.microsoft.com/office/drawing/2014/main" id="{5337B568-5158-4D9B-B0BC-710360B35525}"/>
              </a:ext>
            </a:extLst>
          </p:cNvPr>
          <p:cNvSpPr txBox="1"/>
          <p:nvPr/>
        </p:nvSpPr>
        <p:spPr>
          <a:xfrm>
            <a:off x="914400" y="3962400"/>
            <a:ext cx="2844800" cy="406400"/>
          </a:xfrm>
          <a:prstGeom prst="rect">
            <a:avLst/>
          </a:prstGeom>
          <a:noFill/>
        </p:spPr>
        <p:txBody>
          <a:bodyPr vertOverflow="overflow" vert="horz" wrap="square" rtlCol="0" anchor="t" anchorCtr="0">
            <a:spAutoFit/>
          </a:bodyPr>
          <a:lstStyle/>
          <a:p>
            <a:pPr algn="l"/>
            <a:r>
              <a:rPr lang="en-IE" sz="2000" b="1">
                <a:solidFill>
                  <a:srgbClr val="141413"/>
                </a:solidFill>
                <a:latin typeface="Poppins SemiBold"/>
                <a:cs typeface="Poppins SemiBold"/>
              </a:rPr>
              <a:t>Build, don't watch</a:t>
            </a:r>
          </a:p>
        </p:txBody>
      </p:sp>
      <p:sp>
        <p:nvSpPr>
          <p:cNvPr id="8" name="TextBox 7">
            <a:extLst>
              <a:ext uri="{FF2B5EF4-FFF2-40B4-BE49-F238E27FC236}">
                <a16:creationId xmlns:a16="http://schemas.microsoft.com/office/drawing/2014/main" id="{CAB56DEB-BE95-462A-AE6A-6EE4F3FB8625}"/>
              </a:ext>
            </a:extLst>
          </p:cNvPr>
          <p:cNvSpPr txBox="1"/>
          <p:nvPr/>
        </p:nvSpPr>
        <p:spPr>
          <a:xfrm>
            <a:off x="914400" y="4470400"/>
            <a:ext cx="2844800" cy="1397000"/>
          </a:xfrm>
          <a:prstGeom prst="rect">
            <a:avLst/>
          </a:prstGeom>
          <a:noFill/>
        </p:spPr>
        <p:txBody>
          <a:bodyPr vertOverflow="overflow" vert="horz" wrap="square" rtlCol="0" anchor="t" anchorCtr="0">
            <a:spAutoFit/>
          </a:bodyPr>
          <a:lstStyle/>
          <a:p>
            <a:pPr algn="l"/>
            <a:r>
              <a:rPr lang="en-GB" sz="1500">
                <a:solidFill>
                  <a:srgbClr val="73726C"/>
                </a:solidFill>
                <a:latin typeface="Poppins"/>
                <a:cs typeface="Poppins"/>
              </a:rPr>
              <a:t>Everyone works, you'll leave with real output for your startup.</a:t>
            </a:r>
            <a:endParaRPr lang="en-IE" sz="1500">
              <a:solidFill>
                <a:srgbClr val="73726C"/>
              </a:solidFill>
              <a:latin typeface="Poppins"/>
              <a:cs typeface="Poppins"/>
            </a:endParaRPr>
          </a:p>
        </p:txBody>
      </p:sp>
      <p:sp>
        <p:nvSpPr>
          <p:cNvPr id="10" name="Rectangle: Rounded Corners 9">
            <a:extLst>
              <a:ext uri="{FF2B5EF4-FFF2-40B4-BE49-F238E27FC236}">
                <a16:creationId xmlns:a16="http://schemas.microsoft.com/office/drawing/2014/main" id="{2DDC7ACE-3E05-4ABC-A384-625A2BA748D1}"/>
              </a:ext>
            </a:extLst>
          </p:cNvPr>
          <p:cNvSpPr/>
          <p:nvPr/>
        </p:nvSpPr>
        <p:spPr>
          <a:xfrm>
            <a:off x="4673600" y="3022600"/>
            <a:ext cx="660400" cy="660400"/>
          </a:xfrm>
          <a:prstGeom prst="roundRect">
            <a:avLst/>
          </a:prstGeom>
          <a:solidFill>
            <a:srgbClr val="827DBD"/>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1" name="TextBox 10">
            <a:extLst>
              <a:ext uri="{FF2B5EF4-FFF2-40B4-BE49-F238E27FC236}">
                <a16:creationId xmlns:a16="http://schemas.microsoft.com/office/drawing/2014/main" id="{7EEAE18B-CF87-49A4-B837-2E96C0FF6C57}"/>
              </a:ext>
            </a:extLst>
          </p:cNvPr>
          <p:cNvSpPr txBox="1"/>
          <p:nvPr/>
        </p:nvSpPr>
        <p:spPr>
          <a:xfrm>
            <a:off x="4673600" y="3962400"/>
            <a:ext cx="2844800" cy="406400"/>
          </a:xfrm>
          <a:prstGeom prst="rect">
            <a:avLst/>
          </a:prstGeom>
          <a:noFill/>
        </p:spPr>
        <p:txBody>
          <a:bodyPr vertOverflow="overflow" vert="horz" wrap="square" rtlCol="0" anchor="t" anchorCtr="0">
            <a:spAutoFit/>
          </a:bodyPr>
          <a:lstStyle/>
          <a:p>
            <a:pPr algn="l"/>
            <a:r>
              <a:rPr lang="en-IE" sz="2000" b="1">
                <a:solidFill>
                  <a:srgbClr val="141413"/>
                </a:solidFill>
                <a:latin typeface="Poppins SemiBold"/>
                <a:cs typeface="Poppins SemiBold"/>
              </a:rPr>
              <a:t>We'll use Manus AI</a:t>
            </a:r>
          </a:p>
        </p:txBody>
      </p:sp>
      <p:sp>
        <p:nvSpPr>
          <p:cNvPr id="12" name="TextBox 11">
            <a:extLst>
              <a:ext uri="{FF2B5EF4-FFF2-40B4-BE49-F238E27FC236}">
                <a16:creationId xmlns:a16="http://schemas.microsoft.com/office/drawing/2014/main" id="{D99CFE00-C8CC-4AB3-A664-281BB9B07488}"/>
              </a:ext>
            </a:extLst>
          </p:cNvPr>
          <p:cNvSpPr txBox="1"/>
          <p:nvPr/>
        </p:nvSpPr>
        <p:spPr>
          <a:xfrm>
            <a:off x="4673600" y="4470400"/>
            <a:ext cx="2844800" cy="886781"/>
          </a:xfrm>
          <a:prstGeom prst="rect">
            <a:avLst/>
          </a:prstGeom>
          <a:noFill/>
        </p:spPr>
        <p:txBody>
          <a:bodyPr vertOverflow="overflow" vert="horz" wrap="square" rtlCol="0" anchor="t" anchorCtr="0">
            <a:spAutoFit/>
          </a:bodyPr>
          <a:lstStyle/>
          <a:p>
            <a:pPr>
              <a:lnSpc>
                <a:spcPts val="2100"/>
              </a:lnSpc>
            </a:pPr>
            <a:r>
              <a:rPr lang="en-US" sz="1500" dirty="0">
                <a:solidFill>
                  <a:srgbClr val="73726C"/>
                </a:solidFill>
                <a:latin typeface="Poppins"/>
                <a:cs typeface="Poppins"/>
              </a:rPr>
              <a:t>Hands down the best AI for research, and especially powerful for startups.</a:t>
            </a:r>
          </a:p>
        </p:txBody>
      </p:sp>
      <p:sp>
        <p:nvSpPr>
          <p:cNvPr id="14" name="Rectangle: Rounded Corners 13">
            <a:extLst>
              <a:ext uri="{FF2B5EF4-FFF2-40B4-BE49-F238E27FC236}">
                <a16:creationId xmlns:a16="http://schemas.microsoft.com/office/drawing/2014/main" id="{21D35022-86DC-46EF-977B-2ECB29D7ABF8}"/>
              </a:ext>
            </a:extLst>
          </p:cNvPr>
          <p:cNvSpPr/>
          <p:nvPr/>
        </p:nvSpPr>
        <p:spPr>
          <a:xfrm>
            <a:off x="8432800" y="3022600"/>
            <a:ext cx="660400" cy="660400"/>
          </a:xfrm>
          <a:prstGeom prst="roundRect">
            <a:avLst/>
          </a:prstGeom>
          <a:solidFill>
            <a:srgbClr val="62998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5" name="TextBox 14">
            <a:extLst>
              <a:ext uri="{FF2B5EF4-FFF2-40B4-BE49-F238E27FC236}">
                <a16:creationId xmlns:a16="http://schemas.microsoft.com/office/drawing/2014/main" id="{9A65C12D-D124-48BC-9085-C74ABBDA6EB8}"/>
              </a:ext>
            </a:extLst>
          </p:cNvPr>
          <p:cNvSpPr txBox="1"/>
          <p:nvPr/>
        </p:nvSpPr>
        <p:spPr>
          <a:xfrm>
            <a:off x="8432800" y="3962400"/>
            <a:ext cx="2844800" cy="406400"/>
          </a:xfrm>
          <a:prstGeom prst="rect">
            <a:avLst/>
          </a:prstGeom>
          <a:noFill/>
        </p:spPr>
        <p:txBody>
          <a:bodyPr vertOverflow="overflow" vert="horz" wrap="square" rtlCol="0" anchor="t" anchorCtr="0">
            <a:spAutoFit/>
          </a:bodyPr>
          <a:lstStyle/>
          <a:p>
            <a:pPr algn="l"/>
            <a:r>
              <a:rPr lang="en-IE" sz="2000" b="1">
                <a:solidFill>
                  <a:srgbClr val="141413"/>
                </a:solidFill>
                <a:latin typeface="Poppins SemiBold"/>
                <a:cs typeface="Poppins SemiBold"/>
              </a:rPr>
              <a:t>Basics first</a:t>
            </a:r>
          </a:p>
        </p:txBody>
      </p:sp>
      <p:sp>
        <p:nvSpPr>
          <p:cNvPr id="16" name="TextBox 15">
            <a:extLst>
              <a:ext uri="{FF2B5EF4-FFF2-40B4-BE49-F238E27FC236}">
                <a16:creationId xmlns:a16="http://schemas.microsoft.com/office/drawing/2014/main" id="{08C9AA47-F70C-44AF-BE97-2B6ABE2D18ED}"/>
              </a:ext>
            </a:extLst>
          </p:cNvPr>
          <p:cNvSpPr txBox="1"/>
          <p:nvPr/>
        </p:nvSpPr>
        <p:spPr>
          <a:xfrm>
            <a:off x="8432800" y="4470400"/>
            <a:ext cx="2844800" cy="1397000"/>
          </a:xfrm>
          <a:prstGeom prst="rect">
            <a:avLst/>
          </a:prstGeom>
          <a:noFill/>
        </p:spPr>
        <p:txBody>
          <a:bodyPr vertOverflow="overflow" vert="horz" wrap="square" rtlCol="0" anchor="t" anchorCtr="0">
            <a:spAutoFit/>
          </a:bodyPr>
          <a:lstStyle/>
          <a:p>
            <a:pPr algn="l"/>
            <a:r>
              <a:rPr lang="en-GB" sz="1500">
                <a:solidFill>
                  <a:srgbClr val="73726C"/>
                </a:solidFill>
                <a:latin typeface="Poppins"/>
                <a:cs typeface="Poppins"/>
              </a:rPr>
              <a:t>A quick walkthrough of the essentials, then we dive straight in.</a:t>
            </a:r>
            <a:endParaRPr lang="en-IE" sz="1500">
              <a:solidFill>
                <a:srgbClr val="73726C"/>
              </a:solidFill>
              <a:latin typeface="Poppins"/>
              <a:cs typeface="Poppins"/>
            </a:endParaRPr>
          </a:p>
        </p:txBody>
      </p:sp>
      <p:sp>
        <p:nvSpPr>
          <p:cNvPr id="17" name="URLWatermark">
            <a:extLst>
              <a:ext uri="{FF2B5EF4-FFF2-40B4-BE49-F238E27FC236}">
                <a16:creationId xmlns:a16="http://schemas.microsoft.com/office/drawing/2014/main" id="{15ABB77A-559B-419F-A4E7-FE1FFB3D2248}"/>
              </a:ext>
            </a:extLst>
          </p:cNvPr>
          <p:cNvSpPr txBox="1"/>
          <p:nvPr/>
        </p:nvSpPr>
        <p:spPr>
          <a:xfrm>
            <a:off x="9359900" y="254000"/>
            <a:ext cx="5130800" cy="279400"/>
          </a:xfrm>
          <a:prstGeom prst="rect">
            <a:avLst/>
          </a:prstGeom>
          <a:noFill/>
        </p:spPr>
        <p:txBody>
          <a:bodyPr vertOverflow="overflow" vert="horz" wrap="none" rtlCol="0" anchor="t" anchorCtr="0">
            <a:noAutofit/>
          </a:bodyPr>
          <a:lstStyle/>
          <a:p>
            <a:pPr algn="l"/>
            <a:r>
              <a:rPr lang="en-IE" sz="1300" b="1">
                <a:solidFill>
                  <a:srgbClr val="73726C"/>
                </a:solidFill>
                <a:latin typeface="Poppins"/>
                <a:cs typeface="Poppins"/>
              </a:rPr>
              <a:t>https://kevin.echofold.ai</a:t>
            </a:r>
          </a:p>
        </p:txBody>
      </p:sp>
      <p:pic>
        <p:nvPicPr>
          <p:cNvPr id="18" name="Graphic 18" descr="Hands-on"/>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104900" y="3187700"/>
            <a:ext cx="330200" cy="330200"/>
          </a:xfrm>
          <a:prstGeom prst="rect">
            <a:avLst/>
          </a:prstGeom>
        </p:spPr>
      </p:pic>
      <p:pic>
        <p:nvPicPr>
          <p:cNvPr id="19" name="Graphic 19" descr="Manus AI"/>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864100" y="3187700"/>
            <a:ext cx="330200" cy="330200"/>
          </a:xfrm>
          <a:prstGeom prst="rect">
            <a:avLst/>
          </a:prstGeom>
        </p:spPr>
      </p:pic>
      <p:pic>
        <p:nvPicPr>
          <p:cNvPr id="20" name="Graphic 20" descr="Basics first"/>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623300" y="3187700"/>
            <a:ext cx="330200" cy="330200"/>
          </a:xfrm>
          <a:prstGeom prst="rect">
            <a:avLst/>
          </a:prstGeom>
        </p:spPr>
      </p:pic>
    </p:spTree>
    <p:extLst>
      <p:ext uri="{BB962C8B-B14F-4D97-AF65-F5344CB8AC3E}">
        <p14:creationId xmlns:p14="http://schemas.microsoft.com/office/powerpoint/2010/main" val="2904970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9F5">
            <a:alpha val="100000"/>
          </a:srgbClr>
        </a:solidFill>
        <a:effectLst/>
      </p:bgPr>
    </p:bg>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41B1776C-B70B-4CA2-8513-D4C979EE0D9F}"/>
              </a:ext>
            </a:extLst>
          </p:cNvPr>
          <p:cNvSpPr/>
          <p:nvPr/>
        </p:nvSpPr>
        <p:spPr>
          <a:xfrm>
            <a:off x="609600" y="4495800"/>
            <a:ext cx="10972800" cy="762000"/>
          </a:xfrm>
          <a:prstGeom prst="roundRect">
            <a:avLst/>
          </a:prstGeom>
          <a:solidFill>
            <a:srgbClr val="F0EEE6"/>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1" name="Rectangle: Rounded Corners 10">
            <a:extLst>
              <a:ext uri="{FF2B5EF4-FFF2-40B4-BE49-F238E27FC236}">
                <a16:creationId xmlns:a16="http://schemas.microsoft.com/office/drawing/2014/main" id="{528F804A-6D24-4A99-AC4F-1E6F08F65487}"/>
              </a:ext>
            </a:extLst>
          </p:cNvPr>
          <p:cNvSpPr/>
          <p:nvPr/>
        </p:nvSpPr>
        <p:spPr>
          <a:xfrm>
            <a:off x="6248400" y="2362200"/>
            <a:ext cx="5334000" cy="1981200"/>
          </a:xfrm>
          <a:prstGeom prst="roundRect">
            <a:avLst/>
          </a:prstGeom>
          <a:solidFill>
            <a:srgbClr val="F0EEE6"/>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5" name="Rectangle: Rounded Corners 4">
            <a:extLst>
              <a:ext uri="{FF2B5EF4-FFF2-40B4-BE49-F238E27FC236}">
                <a16:creationId xmlns:a16="http://schemas.microsoft.com/office/drawing/2014/main" id="{EE38B02E-DD9C-4EBC-9E01-B5B863798AF9}"/>
              </a:ext>
            </a:extLst>
          </p:cNvPr>
          <p:cNvSpPr/>
          <p:nvPr/>
        </p:nvSpPr>
        <p:spPr>
          <a:xfrm>
            <a:off x="609600" y="2362200"/>
            <a:ext cx="5334000" cy="1981200"/>
          </a:xfrm>
          <a:prstGeom prst="roundRect">
            <a:avLst/>
          </a:prstGeom>
          <a:solidFill>
            <a:srgbClr val="F0EEE6"/>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 name="Rectangle: Rounded Corners 1">
            <a:extLst>
              <a:ext uri="{FF2B5EF4-FFF2-40B4-BE49-F238E27FC236}">
                <a16:creationId xmlns:a16="http://schemas.microsoft.com/office/drawing/2014/main" id="{9DB352BA-2E49-4BFF-B2D1-D1C066D69D69}"/>
              </a:ext>
            </a:extLst>
          </p:cNvPr>
          <p:cNvSpPr/>
          <p:nvPr/>
        </p:nvSpPr>
        <p:spPr>
          <a:xfrm>
            <a:off x="609600" y="508000"/>
            <a:ext cx="1905000" cy="393700"/>
          </a:xfrm>
          <a:prstGeom prst="roundRect">
            <a:avLst/>
          </a:prstGeom>
          <a:solidFill>
            <a:srgbClr val="62998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rtlCol="0" anchor="ctr" anchorCtr="0">
            <a:noAutofit/>
          </a:bodyPr>
          <a:lstStyle/>
          <a:p>
            <a:pPr algn="l"/>
            <a:r>
              <a:rPr lang="en-IE" sz="1100" b="1">
                <a:solidFill>
                  <a:srgbClr val="FFFFFF"/>
                </a:solidFill>
                <a:latin typeface="Poppins SemiBold"/>
                <a:cs typeface="Poppins SemiBold"/>
              </a:rPr>
              <a:t>THE BASICS</a:t>
            </a:r>
          </a:p>
        </p:txBody>
      </p:sp>
      <p:sp>
        <p:nvSpPr>
          <p:cNvPr id="3" name="TextBox 2">
            <a:extLst>
              <a:ext uri="{FF2B5EF4-FFF2-40B4-BE49-F238E27FC236}">
                <a16:creationId xmlns:a16="http://schemas.microsoft.com/office/drawing/2014/main" id="{F984755B-7830-449B-8F95-BBEB2F5365DA}"/>
              </a:ext>
            </a:extLst>
          </p:cNvPr>
          <p:cNvSpPr txBox="1"/>
          <p:nvPr/>
        </p:nvSpPr>
        <p:spPr>
          <a:xfrm>
            <a:off x="609600" y="1047750"/>
            <a:ext cx="10414000" cy="635000"/>
          </a:xfrm>
          <a:prstGeom prst="rect">
            <a:avLst/>
          </a:prstGeom>
          <a:noFill/>
        </p:spPr>
        <p:txBody>
          <a:bodyPr vertOverflow="overflow" vert="horz" wrap="square" rtlCol="0" anchor="t" anchorCtr="0">
            <a:spAutoFit/>
          </a:bodyPr>
          <a:lstStyle/>
          <a:p>
            <a:pPr algn="l"/>
            <a:r>
              <a:rPr lang="en-IE" sz="4100" b="1" dirty="0">
                <a:solidFill>
                  <a:srgbClr val="141413"/>
                </a:solidFill>
                <a:latin typeface="Poppins SemiBold"/>
                <a:cs typeface="Poppins SemiBold"/>
              </a:rPr>
              <a:t>What is AI?</a:t>
            </a:r>
          </a:p>
        </p:txBody>
      </p:sp>
      <p:sp>
        <p:nvSpPr>
          <p:cNvPr id="4" name="TextBox 3">
            <a:extLst>
              <a:ext uri="{FF2B5EF4-FFF2-40B4-BE49-F238E27FC236}">
                <a16:creationId xmlns:a16="http://schemas.microsoft.com/office/drawing/2014/main" id="{1B4B9DD1-1E15-4F16-B9DF-65CD9D398ADB}"/>
              </a:ext>
            </a:extLst>
          </p:cNvPr>
          <p:cNvSpPr txBox="1"/>
          <p:nvPr/>
        </p:nvSpPr>
        <p:spPr>
          <a:xfrm>
            <a:off x="609600" y="1676400"/>
            <a:ext cx="10972800" cy="533400"/>
          </a:xfrm>
          <a:prstGeom prst="rect">
            <a:avLst/>
          </a:prstGeom>
          <a:noFill/>
        </p:spPr>
        <p:txBody>
          <a:bodyPr vertOverflow="overflow" vert="horz" wrap="square" rtlCol="0" anchor="t" anchorCtr="0">
            <a:spAutoFit/>
          </a:bodyPr>
          <a:lstStyle/>
          <a:p>
            <a:pPr algn="l"/>
            <a:r>
              <a:rPr lang="en-GB" sz="1500">
                <a:solidFill>
                  <a:srgbClr val="73726C"/>
                </a:solidFill>
                <a:latin typeface="Poppins"/>
                <a:cs typeface="Poppins"/>
              </a:rPr>
              <a:t>AI comes in different flavours, two of the most common are LLMs (text) and Vision models (images). Both are AI; they just see the world differently.</a:t>
            </a:r>
            <a:endParaRPr lang="en-IE" sz="1500">
              <a:solidFill>
                <a:srgbClr val="73726C"/>
              </a:solidFill>
              <a:latin typeface="Poppins"/>
              <a:cs typeface="Poppins"/>
            </a:endParaRPr>
          </a:p>
        </p:txBody>
      </p:sp>
      <p:sp>
        <p:nvSpPr>
          <p:cNvPr id="6" name="Rectangle: Rounded Corners 5">
            <a:extLst>
              <a:ext uri="{FF2B5EF4-FFF2-40B4-BE49-F238E27FC236}">
                <a16:creationId xmlns:a16="http://schemas.microsoft.com/office/drawing/2014/main" id="{C363E8A1-5CA1-4037-AC99-275E783755B1}"/>
              </a:ext>
            </a:extLst>
          </p:cNvPr>
          <p:cNvSpPr/>
          <p:nvPr/>
        </p:nvSpPr>
        <p:spPr>
          <a:xfrm>
            <a:off x="863600" y="2590800"/>
            <a:ext cx="482600" cy="266700"/>
          </a:xfrm>
          <a:prstGeom prst="roundRect">
            <a:avLst/>
          </a:prstGeom>
          <a:solidFill>
            <a:srgbClr val="D9775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rtlCol="0" anchor="ctr" anchorCtr="0">
            <a:noAutofit/>
          </a:bodyPr>
          <a:lstStyle/>
          <a:p>
            <a:pPr algn="l"/>
            <a:r>
              <a:rPr lang="en-IE" sz="1050" b="1">
                <a:solidFill>
                  <a:srgbClr val="FFFFFF"/>
                </a:solidFill>
                <a:latin typeface="Poppins SemiBold"/>
                <a:cs typeface="Poppins SemiBold"/>
              </a:rPr>
              <a:t>AI</a:t>
            </a:r>
          </a:p>
        </p:txBody>
      </p:sp>
      <p:sp>
        <p:nvSpPr>
          <p:cNvPr id="7" name="Rectangle: Rounded Corners 6">
            <a:extLst>
              <a:ext uri="{FF2B5EF4-FFF2-40B4-BE49-F238E27FC236}">
                <a16:creationId xmlns:a16="http://schemas.microsoft.com/office/drawing/2014/main" id="{5D8FA856-D0B5-4600-81F5-11ABAF53FD4D}"/>
              </a:ext>
            </a:extLst>
          </p:cNvPr>
          <p:cNvSpPr/>
          <p:nvPr/>
        </p:nvSpPr>
        <p:spPr>
          <a:xfrm>
            <a:off x="863600" y="2971800"/>
            <a:ext cx="584200" cy="584200"/>
          </a:xfrm>
          <a:prstGeom prst="roundRect">
            <a:avLst/>
          </a:prstGeom>
          <a:solidFill>
            <a:srgbClr val="D9775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8" name="TextBox 7">
            <a:extLst>
              <a:ext uri="{FF2B5EF4-FFF2-40B4-BE49-F238E27FC236}">
                <a16:creationId xmlns:a16="http://schemas.microsoft.com/office/drawing/2014/main" id="{F150BA6A-D41E-4C18-A73A-1947005F3802}"/>
              </a:ext>
            </a:extLst>
          </p:cNvPr>
          <p:cNvSpPr txBox="1"/>
          <p:nvPr/>
        </p:nvSpPr>
        <p:spPr>
          <a:xfrm>
            <a:off x="1625600" y="2921000"/>
            <a:ext cx="4064000" cy="406400"/>
          </a:xfrm>
          <a:prstGeom prst="rect">
            <a:avLst/>
          </a:prstGeom>
          <a:noFill/>
        </p:spPr>
        <p:txBody>
          <a:bodyPr vertOverflow="overflow" vert="horz" wrap="square" rtlCol="0" anchor="t" anchorCtr="0">
            <a:spAutoFit/>
          </a:bodyPr>
          <a:lstStyle/>
          <a:p>
            <a:pPr algn="l"/>
            <a:r>
              <a:rPr lang="en-IE" sz="2400" b="1">
                <a:solidFill>
                  <a:srgbClr val="141413"/>
                </a:solidFill>
                <a:latin typeface="Poppins SemiBold"/>
                <a:cs typeface="Poppins SemiBold"/>
              </a:rPr>
              <a:t>LLM</a:t>
            </a:r>
          </a:p>
        </p:txBody>
      </p:sp>
      <p:sp>
        <p:nvSpPr>
          <p:cNvPr id="9" name="TextBox 8">
            <a:extLst>
              <a:ext uri="{FF2B5EF4-FFF2-40B4-BE49-F238E27FC236}">
                <a16:creationId xmlns:a16="http://schemas.microsoft.com/office/drawing/2014/main" id="{42679BD3-21E5-4FDB-B649-37BE043BFECA}"/>
              </a:ext>
            </a:extLst>
          </p:cNvPr>
          <p:cNvSpPr txBox="1"/>
          <p:nvPr/>
        </p:nvSpPr>
        <p:spPr>
          <a:xfrm>
            <a:off x="1625600" y="3327400"/>
            <a:ext cx="4064000" cy="254000"/>
          </a:xfrm>
          <a:prstGeom prst="rect">
            <a:avLst/>
          </a:prstGeom>
          <a:noFill/>
        </p:spPr>
        <p:txBody>
          <a:bodyPr vertOverflow="overflow" vert="horz" wrap="square" rtlCol="0" anchor="t" anchorCtr="0">
            <a:spAutoFit/>
          </a:bodyPr>
          <a:lstStyle/>
          <a:p>
            <a:pPr algn="l"/>
            <a:r>
              <a:rPr lang="en-IE" sz="1400" b="1">
                <a:solidFill>
                  <a:srgbClr val="629987"/>
                </a:solidFill>
                <a:latin typeface="Poppins SemiBold"/>
                <a:cs typeface="Poppins SemiBold"/>
              </a:rPr>
              <a:t>Language Model</a:t>
            </a:r>
          </a:p>
        </p:txBody>
      </p:sp>
      <p:sp>
        <p:nvSpPr>
          <p:cNvPr id="10" name="TextBox 9">
            <a:extLst>
              <a:ext uri="{FF2B5EF4-FFF2-40B4-BE49-F238E27FC236}">
                <a16:creationId xmlns:a16="http://schemas.microsoft.com/office/drawing/2014/main" id="{6A3F6B99-7BDE-4E25-99F9-44E68FAF0E5A}"/>
              </a:ext>
            </a:extLst>
          </p:cNvPr>
          <p:cNvSpPr txBox="1"/>
          <p:nvPr/>
        </p:nvSpPr>
        <p:spPr>
          <a:xfrm>
            <a:off x="863600" y="3708400"/>
            <a:ext cx="4826000" cy="533400"/>
          </a:xfrm>
          <a:prstGeom prst="rect">
            <a:avLst/>
          </a:prstGeom>
          <a:noFill/>
        </p:spPr>
        <p:txBody>
          <a:bodyPr vertOverflow="overflow" vert="horz" wrap="square" rtlCol="0" anchor="t" anchorCtr="0">
            <a:spAutoFit/>
          </a:bodyPr>
          <a:lstStyle/>
          <a:p>
            <a:pPr algn="l"/>
            <a:r>
              <a:rPr lang="en-GB" sz="1400">
                <a:solidFill>
                  <a:srgbClr val="73726C"/>
                </a:solidFill>
                <a:latin typeface="Poppins"/>
                <a:cs typeface="Poppins"/>
              </a:rPr>
              <a:t>Reads and writes text, conversations, code, documents and ideas.</a:t>
            </a:r>
            <a:endParaRPr lang="en-IE" sz="1400">
              <a:solidFill>
                <a:srgbClr val="73726C"/>
              </a:solidFill>
              <a:latin typeface="Poppins"/>
              <a:cs typeface="Poppins"/>
            </a:endParaRPr>
          </a:p>
        </p:txBody>
      </p:sp>
      <p:sp>
        <p:nvSpPr>
          <p:cNvPr id="12" name="Rectangle: Rounded Corners 11">
            <a:extLst>
              <a:ext uri="{FF2B5EF4-FFF2-40B4-BE49-F238E27FC236}">
                <a16:creationId xmlns:a16="http://schemas.microsoft.com/office/drawing/2014/main" id="{8955483D-DC9D-49F3-864C-016D8B655321}"/>
              </a:ext>
            </a:extLst>
          </p:cNvPr>
          <p:cNvSpPr/>
          <p:nvPr/>
        </p:nvSpPr>
        <p:spPr>
          <a:xfrm>
            <a:off x="6502400" y="2590800"/>
            <a:ext cx="482600" cy="266700"/>
          </a:xfrm>
          <a:prstGeom prst="roundRect">
            <a:avLst/>
          </a:prstGeom>
          <a:solidFill>
            <a:srgbClr val="827DBD"/>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rtlCol="0" anchor="ctr" anchorCtr="0">
            <a:noAutofit/>
          </a:bodyPr>
          <a:lstStyle/>
          <a:p>
            <a:pPr algn="l"/>
            <a:r>
              <a:rPr lang="en-IE" sz="1050" b="1">
                <a:solidFill>
                  <a:srgbClr val="FFFFFF"/>
                </a:solidFill>
                <a:latin typeface="Poppins SemiBold"/>
                <a:cs typeface="Poppins SemiBold"/>
              </a:rPr>
              <a:t>AI</a:t>
            </a:r>
          </a:p>
        </p:txBody>
      </p:sp>
      <p:sp>
        <p:nvSpPr>
          <p:cNvPr id="13" name="Rectangle: Rounded Corners 12">
            <a:extLst>
              <a:ext uri="{FF2B5EF4-FFF2-40B4-BE49-F238E27FC236}">
                <a16:creationId xmlns:a16="http://schemas.microsoft.com/office/drawing/2014/main" id="{7661DCBB-A310-448C-95B0-FC610305A26B}"/>
              </a:ext>
            </a:extLst>
          </p:cNvPr>
          <p:cNvSpPr/>
          <p:nvPr/>
        </p:nvSpPr>
        <p:spPr>
          <a:xfrm>
            <a:off x="6502400" y="2971800"/>
            <a:ext cx="584200" cy="584200"/>
          </a:xfrm>
          <a:prstGeom prst="roundRect">
            <a:avLst/>
          </a:prstGeom>
          <a:solidFill>
            <a:srgbClr val="827DBD"/>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4" name="TextBox 13">
            <a:extLst>
              <a:ext uri="{FF2B5EF4-FFF2-40B4-BE49-F238E27FC236}">
                <a16:creationId xmlns:a16="http://schemas.microsoft.com/office/drawing/2014/main" id="{60716E2F-6386-4833-BADE-E0B7011E20F1}"/>
              </a:ext>
            </a:extLst>
          </p:cNvPr>
          <p:cNvSpPr txBox="1"/>
          <p:nvPr/>
        </p:nvSpPr>
        <p:spPr>
          <a:xfrm>
            <a:off x="7264400" y="2921000"/>
            <a:ext cx="4064000" cy="406400"/>
          </a:xfrm>
          <a:prstGeom prst="rect">
            <a:avLst/>
          </a:prstGeom>
          <a:noFill/>
        </p:spPr>
        <p:txBody>
          <a:bodyPr vertOverflow="overflow" vert="horz" wrap="square" rtlCol="0" anchor="t" anchorCtr="0">
            <a:spAutoFit/>
          </a:bodyPr>
          <a:lstStyle/>
          <a:p>
            <a:pPr algn="l"/>
            <a:r>
              <a:rPr lang="en-IE" sz="2400" b="1">
                <a:solidFill>
                  <a:srgbClr val="141413"/>
                </a:solidFill>
                <a:latin typeface="Poppins SemiBold"/>
                <a:cs typeface="Poppins SemiBold"/>
              </a:rPr>
              <a:t>VISION</a:t>
            </a:r>
          </a:p>
        </p:txBody>
      </p:sp>
      <p:sp>
        <p:nvSpPr>
          <p:cNvPr id="15" name="TextBox 14">
            <a:extLst>
              <a:ext uri="{FF2B5EF4-FFF2-40B4-BE49-F238E27FC236}">
                <a16:creationId xmlns:a16="http://schemas.microsoft.com/office/drawing/2014/main" id="{A2873703-CD34-4D6A-B746-EA32B803D59E}"/>
              </a:ext>
            </a:extLst>
          </p:cNvPr>
          <p:cNvSpPr txBox="1"/>
          <p:nvPr/>
        </p:nvSpPr>
        <p:spPr>
          <a:xfrm>
            <a:off x="7264400" y="3327400"/>
            <a:ext cx="4064000" cy="254000"/>
          </a:xfrm>
          <a:prstGeom prst="rect">
            <a:avLst/>
          </a:prstGeom>
          <a:noFill/>
        </p:spPr>
        <p:txBody>
          <a:bodyPr vertOverflow="overflow" vert="horz" wrap="square" rtlCol="0" anchor="t" anchorCtr="0">
            <a:spAutoFit/>
          </a:bodyPr>
          <a:lstStyle/>
          <a:p>
            <a:pPr algn="l"/>
            <a:r>
              <a:rPr lang="en-IE" sz="1400" b="1">
                <a:solidFill>
                  <a:srgbClr val="629987"/>
                </a:solidFill>
                <a:latin typeface="Poppins SemiBold"/>
                <a:cs typeface="Poppins SemiBold"/>
              </a:rPr>
              <a:t>Vision Model</a:t>
            </a:r>
          </a:p>
        </p:txBody>
      </p:sp>
      <p:sp>
        <p:nvSpPr>
          <p:cNvPr id="16" name="TextBox 15">
            <a:extLst>
              <a:ext uri="{FF2B5EF4-FFF2-40B4-BE49-F238E27FC236}">
                <a16:creationId xmlns:a16="http://schemas.microsoft.com/office/drawing/2014/main" id="{A0E22BFF-27F3-4F6B-BBED-A37A7CE37534}"/>
              </a:ext>
            </a:extLst>
          </p:cNvPr>
          <p:cNvSpPr txBox="1"/>
          <p:nvPr/>
        </p:nvSpPr>
        <p:spPr>
          <a:xfrm>
            <a:off x="6502400" y="3708400"/>
            <a:ext cx="4826000" cy="533400"/>
          </a:xfrm>
          <a:prstGeom prst="rect">
            <a:avLst/>
          </a:prstGeom>
          <a:noFill/>
        </p:spPr>
        <p:txBody>
          <a:bodyPr vertOverflow="overflow" vert="horz" wrap="square" rtlCol="0" anchor="t" anchorCtr="0">
            <a:spAutoFit/>
          </a:bodyPr>
          <a:lstStyle/>
          <a:p>
            <a:pPr algn="l"/>
            <a:r>
              <a:rPr lang="en-GB" sz="1400">
                <a:solidFill>
                  <a:srgbClr val="73726C"/>
                </a:solidFill>
                <a:latin typeface="Poppins"/>
                <a:cs typeface="Poppins"/>
              </a:rPr>
              <a:t>Sees and understands images, photos, art, charts and scenes.</a:t>
            </a:r>
            <a:endParaRPr lang="en-IE" sz="1400">
              <a:solidFill>
                <a:srgbClr val="73726C"/>
              </a:solidFill>
              <a:latin typeface="Poppins"/>
              <a:cs typeface="Poppins"/>
            </a:endParaRPr>
          </a:p>
        </p:txBody>
      </p:sp>
      <p:sp>
        <p:nvSpPr>
          <p:cNvPr id="18" name="Rectangle: Rounded Corners 17">
            <a:extLst>
              <a:ext uri="{FF2B5EF4-FFF2-40B4-BE49-F238E27FC236}">
                <a16:creationId xmlns:a16="http://schemas.microsoft.com/office/drawing/2014/main" id="{47309983-391B-48BB-B5D5-91E5A7363538}"/>
              </a:ext>
            </a:extLst>
          </p:cNvPr>
          <p:cNvSpPr/>
          <p:nvPr/>
        </p:nvSpPr>
        <p:spPr>
          <a:xfrm>
            <a:off x="863600" y="4660900"/>
            <a:ext cx="431800" cy="431800"/>
          </a:xfrm>
          <a:prstGeom prst="roundRect">
            <a:avLst/>
          </a:prstGeom>
          <a:solidFill>
            <a:srgbClr val="62998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9" name="TextBox 18">
            <a:extLst>
              <a:ext uri="{FF2B5EF4-FFF2-40B4-BE49-F238E27FC236}">
                <a16:creationId xmlns:a16="http://schemas.microsoft.com/office/drawing/2014/main" id="{2DAEF623-0E43-4C2C-8A00-820F0F0E578E}"/>
              </a:ext>
            </a:extLst>
          </p:cNvPr>
          <p:cNvSpPr txBox="1"/>
          <p:nvPr/>
        </p:nvSpPr>
        <p:spPr>
          <a:xfrm>
            <a:off x="1447800" y="4622800"/>
            <a:ext cx="5080000" cy="228600"/>
          </a:xfrm>
          <a:prstGeom prst="rect">
            <a:avLst/>
          </a:prstGeom>
          <a:noFill/>
        </p:spPr>
        <p:txBody>
          <a:bodyPr vertOverflow="overflow" vert="horz" wrap="square" rtlCol="0" anchor="t" anchorCtr="0">
            <a:spAutoFit/>
          </a:bodyPr>
          <a:lstStyle/>
          <a:p>
            <a:pPr algn="l"/>
            <a:r>
              <a:rPr lang="en-IE" sz="1200" b="1">
                <a:solidFill>
                  <a:srgbClr val="629987"/>
                </a:solidFill>
                <a:latin typeface="Poppins SemiBold"/>
                <a:cs typeface="Poppins SemiBold"/>
              </a:rPr>
              <a:t>MACHINE LEARNING</a:t>
            </a:r>
          </a:p>
        </p:txBody>
      </p:sp>
      <p:sp>
        <p:nvSpPr>
          <p:cNvPr id="20" name="TextBox 19">
            <a:extLst>
              <a:ext uri="{FF2B5EF4-FFF2-40B4-BE49-F238E27FC236}">
                <a16:creationId xmlns:a16="http://schemas.microsoft.com/office/drawing/2014/main" id="{E30B2619-9BF4-48D3-94F2-DBB31E70896D}"/>
              </a:ext>
            </a:extLst>
          </p:cNvPr>
          <p:cNvSpPr txBox="1"/>
          <p:nvPr/>
        </p:nvSpPr>
        <p:spPr>
          <a:xfrm>
            <a:off x="1447800" y="4876800"/>
            <a:ext cx="9906000" cy="279400"/>
          </a:xfrm>
          <a:prstGeom prst="rect">
            <a:avLst/>
          </a:prstGeom>
          <a:noFill/>
        </p:spPr>
        <p:txBody>
          <a:bodyPr vertOverflow="overflow" vert="horz" wrap="square" rtlCol="0" anchor="t" anchorCtr="0">
            <a:spAutoFit/>
          </a:bodyPr>
          <a:lstStyle/>
          <a:p>
            <a:pPr algn="l"/>
            <a:r>
              <a:rPr lang="en-GB" sz="1400">
                <a:solidFill>
                  <a:srgbClr val="73726C"/>
                </a:solidFill>
                <a:latin typeface="Poppins"/>
                <a:cs typeface="Poppins"/>
              </a:rPr>
              <a:t>How these AI models are built, trained on millions of examples, rather than hand-coded rules.</a:t>
            </a:r>
            <a:endParaRPr lang="en-IE" sz="1400">
              <a:solidFill>
                <a:srgbClr val="73726C"/>
              </a:solidFill>
              <a:latin typeface="Poppins"/>
              <a:cs typeface="Poppins"/>
            </a:endParaRPr>
          </a:p>
        </p:txBody>
      </p:sp>
      <p:sp>
        <p:nvSpPr>
          <p:cNvPr id="21" name="Rectangle: Rounded Corners 20">
            <a:extLst>
              <a:ext uri="{FF2B5EF4-FFF2-40B4-BE49-F238E27FC236}">
                <a16:creationId xmlns:a16="http://schemas.microsoft.com/office/drawing/2014/main" id="{D876F684-B0BE-459B-95D5-171C40C2D3DD}"/>
              </a:ext>
            </a:extLst>
          </p:cNvPr>
          <p:cNvSpPr/>
          <p:nvPr/>
        </p:nvSpPr>
        <p:spPr>
          <a:xfrm>
            <a:off x="609600" y="5410200"/>
            <a:ext cx="1270000" cy="381000"/>
          </a:xfrm>
          <a:prstGeom prst="roundRect">
            <a:avLst/>
          </a:prstGeom>
          <a:solidFill>
            <a:srgbClr val="FFFFFF"/>
          </a:solidFill>
          <a:ln w="12700" cap="flat" cmpd="sng" algn="ctr">
            <a:solidFill>
              <a:srgbClr val="629987"/>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rtlCol="0" anchor="ctr" anchorCtr="0">
            <a:noAutofit/>
          </a:bodyPr>
          <a:lstStyle/>
          <a:p>
            <a:pPr algn="l"/>
            <a:r>
              <a:rPr lang="en-IE" sz="1300" b="1">
                <a:solidFill>
                  <a:srgbClr val="73726C"/>
                </a:solidFill>
                <a:latin typeface="Poppins"/>
                <a:cs typeface="Poppins"/>
              </a:rPr>
              <a:t>Text</a:t>
            </a:r>
          </a:p>
        </p:txBody>
      </p:sp>
      <p:sp>
        <p:nvSpPr>
          <p:cNvPr id="22" name="Rectangle: Rounded Corners 21">
            <a:extLst>
              <a:ext uri="{FF2B5EF4-FFF2-40B4-BE49-F238E27FC236}">
                <a16:creationId xmlns:a16="http://schemas.microsoft.com/office/drawing/2014/main" id="{A11FA301-FF4F-4BB6-BF73-02F0CD09ED0A}"/>
              </a:ext>
            </a:extLst>
          </p:cNvPr>
          <p:cNvSpPr/>
          <p:nvPr/>
        </p:nvSpPr>
        <p:spPr>
          <a:xfrm>
            <a:off x="1981200" y="5410200"/>
            <a:ext cx="1270000" cy="381000"/>
          </a:xfrm>
          <a:prstGeom prst="roundRect">
            <a:avLst/>
          </a:prstGeom>
          <a:solidFill>
            <a:srgbClr val="FFFFFF"/>
          </a:solidFill>
          <a:ln w="12700" cap="flat" cmpd="sng" algn="ctr">
            <a:solidFill>
              <a:srgbClr val="629987"/>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rtlCol="0" anchor="ctr" anchorCtr="0">
            <a:noAutofit/>
          </a:bodyPr>
          <a:lstStyle/>
          <a:p>
            <a:pPr algn="l"/>
            <a:r>
              <a:rPr lang="en-IE" sz="1300" b="1">
                <a:solidFill>
                  <a:srgbClr val="73726C"/>
                </a:solidFill>
                <a:latin typeface="Poppins"/>
                <a:cs typeface="Poppins"/>
              </a:rPr>
              <a:t>Images</a:t>
            </a:r>
          </a:p>
        </p:txBody>
      </p:sp>
      <p:sp>
        <p:nvSpPr>
          <p:cNvPr id="23" name="Rectangle: Rounded Corners 22">
            <a:extLst>
              <a:ext uri="{FF2B5EF4-FFF2-40B4-BE49-F238E27FC236}">
                <a16:creationId xmlns:a16="http://schemas.microsoft.com/office/drawing/2014/main" id="{8D9D4B4C-800C-4418-9AC3-BF2694BA795F}"/>
              </a:ext>
            </a:extLst>
          </p:cNvPr>
          <p:cNvSpPr/>
          <p:nvPr/>
        </p:nvSpPr>
        <p:spPr>
          <a:xfrm>
            <a:off x="3352800" y="5410200"/>
            <a:ext cx="1270000" cy="381000"/>
          </a:xfrm>
          <a:prstGeom prst="roundRect">
            <a:avLst/>
          </a:prstGeom>
          <a:solidFill>
            <a:srgbClr val="FFFFFF"/>
          </a:solidFill>
          <a:ln w="12700" cap="flat" cmpd="sng" algn="ctr">
            <a:solidFill>
              <a:srgbClr val="629987"/>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rtlCol="0" anchor="ctr" anchorCtr="0">
            <a:noAutofit/>
          </a:bodyPr>
          <a:lstStyle/>
          <a:p>
            <a:pPr algn="l"/>
            <a:r>
              <a:rPr lang="en-IE" sz="1300" b="1">
                <a:solidFill>
                  <a:srgbClr val="73726C"/>
                </a:solidFill>
                <a:latin typeface="Poppins"/>
                <a:cs typeface="Poppins"/>
              </a:rPr>
              <a:t>Audio</a:t>
            </a:r>
          </a:p>
        </p:txBody>
      </p:sp>
      <p:sp>
        <p:nvSpPr>
          <p:cNvPr id="24" name="Rectangle: Rounded Corners 23">
            <a:extLst>
              <a:ext uri="{FF2B5EF4-FFF2-40B4-BE49-F238E27FC236}">
                <a16:creationId xmlns:a16="http://schemas.microsoft.com/office/drawing/2014/main" id="{02A4712E-0FB4-4677-9B10-ED9528FA67BC}"/>
              </a:ext>
            </a:extLst>
          </p:cNvPr>
          <p:cNvSpPr/>
          <p:nvPr/>
        </p:nvSpPr>
        <p:spPr>
          <a:xfrm>
            <a:off x="4724400" y="5410200"/>
            <a:ext cx="1270000" cy="381000"/>
          </a:xfrm>
          <a:prstGeom prst="roundRect">
            <a:avLst/>
          </a:prstGeom>
          <a:solidFill>
            <a:srgbClr val="FFFFFF"/>
          </a:solidFill>
          <a:ln w="12700" cap="flat" cmpd="sng" algn="ctr">
            <a:solidFill>
              <a:srgbClr val="629987"/>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rtlCol="0" anchor="ctr" anchorCtr="0">
            <a:noAutofit/>
          </a:bodyPr>
          <a:lstStyle/>
          <a:p>
            <a:pPr algn="l"/>
            <a:r>
              <a:rPr lang="en-IE" sz="1300" b="1">
                <a:solidFill>
                  <a:srgbClr val="73726C"/>
                </a:solidFill>
                <a:latin typeface="Poppins"/>
                <a:cs typeface="Poppins"/>
              </a:rPr>
              <a:t>Data</a:t>
            </a:r>
          </a:p>
        </p:txBody>
      </p:sp>
      <p:sp>
        <p:nvSpPr>
          <p:cNvPr id="25" name="Rectangle: Rounded Corners 24">
            <a:extLst>
              <a:ext uri="{FF2B5EF4-FFF2-40B4-BE49-F238E27FC236}">
                <a16:creationId xmlns:a16="http://schemas.microsoft.com/office/drawing/2014/main" id="{A556CBD1-33EB-44BC-BF0E-D55F24C5D67F}"/>
              </a:ext>
            </a:extLst>
          </p:cNvPr>
          <p:cNvSpPr/>
          <p:nvPr/>
        </p:nvSpPr>
        <p:spPr>
          <a:xfrm>
            <a:off x="6096000" y="5410200"/>
            <a:ext cx="1270000" cy="381000"/>
          </a:xfrm>
          <a:prstGeom prst="roundRect">
            <a:avLst/>
          </a:prstGeom>
          <a:solidFill>
            <a:srgbClr val="FFFFFF"/>
          </a:solidFill>
          <a:ln w="12700" cap="flat" cmpd="sng" algn="ctr">
            <a:solidFill>
              <a:srgbClr val="629987"/>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rtlCol="0" anchor="ctr" anchorCtr="0">
            <a:noAutofit/>
          </a:bodyPr>
          <a:lstStyle/>
          <a:p>
            <a:pPr algn="l"/>
            <a:r>
              <a:rPr lang="en-IE" sz="1300" b="1">
                <a:solidFill>
                  <a:srgbClr val="73726C"/>
                </a:solidFill>
                <a:latin typeface="Poppins"/>
                <a:cs typeface="Poppins"/>
              </a:rPr>
              <a:t>Chats</a:t>
            </a:r>
          </a:p>
        </p:txBody>
      </p:sp>
      <p:sp>
        <p:nvSpPr>
          <p:cNvPr id="26" name="Rectangle: Rounded Corners 25">
            <a:extLst>
              <a:ext uri="{FF2B5EF4-FFF2-40B4-BE49-F238E27FC236}">
                <a16:creationId xmlns:a16="http://schemas.microsoft.com/office/drawing/2014/main" id="{E2760338-110C-4499-8797-AE26401E00CA}"/>
              </a:ext>
            </a:extLst>
          </p:cNvPr>
          <p:cNvSpPr/>
          <p:nvPr/>
        </p:nvSpPr>
        <p:spPr>
          <a:xfrm>
            <a:off x="7467600" y="5410200"/>
            <a:ext cx="1270000" cy="381000"/>
          </a:xfrm>
          <a:prstGeom prst="roundRect">
            <a:avLst/>
          </a:prstGeom>
          <a:solidFill>
            <a:srgbClr val="FFFFFF"/>
          </a:solidFill>
          <a:ln w="12700" cap="flat" cmpd="sng" algn="ctr">
            <a:solidFill>
              <a:srgbClr val="629987"/>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rtlCol="0" anchor="ctr" anchorCtr="0">
            <a:noAutofit/>
          </a:bodyPr>
          <a:lstStyle/>
          <a:p>
            <a:pPr algn="l"/>
            <a:r>
              <a:rPr lang="en-IE" sz="1300" b="1">
                <a:solidFill>
                  <a:srgbClr val="73726C"/>
                </a:solidFill>
                <a:latin typeface="Poppins"/>
                <a:cs typeface="Poppins"/>
              </a:rPr>
              <a:t>Books</a:t>
            </a:r>
          </a:p>
        </p:txBody>
      </p:sp>
      <p:sp>
        <p:nvSpPr>
          <p:cNvPr id="27" name="Rectangle: Rounded Corners 26">
            <a:extLst>
              <a:ext uri="{FF2B5EF4-FFF2-40B4-BE49-F238E27FC236}">
                <a16:creationId xmlns:a16="http://schemas.microsoft.com/office/drawing/2014/main" id="{23A559E0-F2D8-4869-B9A2-AB216AC6D473}"/>
              </a:ext>
            </a:extLst>
          </p:cNvPr>
          <p:cNvSpPr/>
          <p:nvPr/>
        </p:nvSpPr>
        <p:spPr>
          <a:xfrm>
            <a:off x="8839200" y="5410200"/>
            <a:ext cx="1270000" cy="381000"/>
          </a:xfrm>
          <a:prstGeom prst="roundRect">
            <a:avLst/>
          </a:prstGeom>
          <a:solidFill>
            <a:srgbClr val="FFFFFF"/>
          </a:solidFill>
          <a:ln w="12700" cap="flat" cmpd="sng" algn="ctr">
            <a:solidFill>
              <a:srgbClr val="629987"/>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rtlCol="0" anchor="ctr" anchorCtr="0">
            <a:noAutofit/>
          </a:bodyPr>
          <a:lstStyle/>
          <a:p>
            <a:pPr algn="l"/>
            <a:r>
              <a:rPr lang="en-IE" sz="1300" b="1">
                <a:solidFill>
                  <a:srgbClr val="73726C"/>
                </a:solidFill>
                <a:latin typeface="Poppins"/>
                <a:cs typeface="Poppins"/>
              </a:rPr>
              <a:t>Web</a:t>
            </a:r>
          </a:p>
        </p:txBody>
      </p:sp>
      <p:sp>
        <p:nvSpPr>
          <p:cNvPr id="28" name="Rectangle: Rounded Corners 27">
            <a:extLst>
              <a:ext uri="{FF2B5EF4-FFF2-40B4-BE49-F238E27FC236}">
                <a16:creationId xmlns:a16="http://schemas.microsoft.com/office/drawing/2014/main" id="{B6ACC204-E6D2-4F65-8ACB-6F564A0B87FD}"/>
              </a:ext>
            </a:extLst>
          </p:cNvPr>
          <p:cNvSpPr/>
          <p:nvPr/>
        </p:nvSpPr>
        <p:spPr>
          <a:xfrm>
            <a:off x="10210800" y="5410200"/>
            <a:ext cx="1270000" cy="381000"/>
          </a:xfrm>
          <a:prstGeom prst="roundRect">
            <a:avLst/>
          </a:prstGeom>
          <a:solidFill>
            <a:srgbClr val="FFFFFF"/>
          </a:solidFill>
          <a:ln w="12700" cap="flat" cmpd="sng" algn="ctr">
            <a:solidFill>
              <a:srgbClr val="629987"/>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rtlCol="0" anchor="ctr" anchorCtr="0">
            <a:noAutofit/>
          </a:bodyPr>
          <a:lstStyle/>
          <a:p>
            <a:pPr algn="l"/>
            <a:r>
              <a:rPr lang="en-IE" sz="1300" b="1">
                <a:solidFill>
                  <a:srgbClr val="73726C"/>
                </a:solidFill>
                <a:latin typeface="Poppins"/>
                <a:cs typeface="Poppins"/>
              </a:rPr>
              <a:t>Code</a:t>
            </a:r>
          </a:p>
        </p:txBody>
      </p:sp>
      <p:sp>
        <p:nvSpPr>
          <p:cNvPr id="29" name="URLWatermark">
            <a:extLst>
              <a:ext uri="{FF2B5EF4-FFF2-40B4-BE49-F238E27FC236}">
                <a16:creationId xmlns:a16="http://schemas.microsoft.com/office/drawing/2014/main" id="{8BD4BAB2-54D7-46B6-8A55-580F5A576C79}"/>
              </a:ext>
            </a:extLst>
          </p:cNvPr>
          <p:cNvSpPr txBox="1"/>
          <p:nvPr/>
        </p:nvSpPr>
        <p:spPr>
          <a:xfrm>
            <a:off x="9359900" y="254000"/>
            <a:ext cx="5130800" cy="279400"/>
          </a:xfrm>
          <a:prstGeom prst="rect">
            <a:avLst/>
          </a:prstGeom>
          <a:noFill/>
        </p:spPr>
        <p:txBody>
          <a:bodyPr vertOverflow="overflow" vert="horz" wrap="none" rtlCol="0" anchor="t" anchorCtr="0">
            <a:noAutofit/>
          </a:bodyPr>
          <a:lstStyle/>
          <a:p>
            <a:pPr algn="l"/>
            <a:r>
              <a:rPr lang="en-IE" sz="1300" b="1">
                <a:solidFill>
                  <a:srgbClr val="73726C"/>
                </a:solidFill>
                <a:latin typeface="Poppins"/>
                <a:cs typeface="Poppins"/>
              </a:rPr>
              <a:t>https://kevin.echofold.ai</a:t>
            </a:r>
          </a:p>
        </p:txBody>
      </p:sp>
      <p:pic>
        <p:nvPicPr>
          <p:cNvPr id="30" name="Graphic 30" descr="LLM chat"/>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990600" y="3098800"/>
            <a:ext cx="330200" cy="330200"/>
          </a:xfrm>
          <a:prstGeom prst="rect">
            <a:avLst/>
          </a:prstGeom>
        </p:spPr>
      </p:pic>
      <p:pic>
        <p:nvPicPr>
          <p:cNvPr id="31" name="Graphic 31" descr="Vision eye"/>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629400" y="3124200"/>
            <a:ext cx="330200" cy="279400"/>
          </a:xfrm>
          <a:prstGeom prst="rect">
            <a:avLst/>
          </a:prstGeom>
        </p:spPr>
      </p:pic>
      <p:pic>
        <p:nvPicPr>
          <p:cNvPr id="32" name="Graphic 32" descr="ML data"/>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65200" y="4737100"/>
            <a:ext cx="254000" cy="279400"/>
          </a:xfrm>
          <a:prstGeom prst="rect">
            <a:avLst/>
          </a:prstGeom>
        </p:spPr>
      </p:pic>
    </p:spTree>
    <p:extLst>
      <p:ext uri="{BB962C8B-B14F-4D97-AF65-F5344CB8AC3E}">
        <p14:creationId xmlns:p14="http://schemas.microsoft.com/office/powerpoint/2010/main" val="2695149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9F5">
            <a:alpha val="100000"/>
          </a:srgbClr>
        </a:solidFill>
        <a:effectLst/>
      </p:bgPr>
    </p:bg>
    <p:spTree>
      <p:nvGrpSpPr>
        <p:cNvPr id="1" name=""/>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939C5465-6FF5-48CC-BA8E-60D7380258B7}"/>
              </a:ext>
            </a:extLst>
          </p:cNvPr>
          <p:cNvSpPr/>
          <p:nvPr/>
        </p:nvSpPr>
        <p:spPr>
          <a:xfrm>
            <a:off x="609600" y="5689600"/>
            <a:ext cx="10972800" cy="558800"/>
          </a:xfrm>
          <a:prstGeom prst="roundRect">
            <a:avLst/>
          </a:prstGeom>
          <a:solidFill>
            <a:srgbClr val="F0EEE6"/>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0" name="Rectangle: Rounded Corners 19">
            <a:extLst>
              <a:ext uri="{FF2B5EF4-FFF2-40B4-BE49-F238E27FC236}">
                <a16:creationId xmlns:a16="http://schemas.microsoft.com/office/drawing/2014/main" id="{AC9736D6-48F3-45FC-9140-CC6039C0E0CE}"/>
              </a:ext>
            </a:extLst>
          </p:cNvPr>
          <p:cNvSpPr/>
          <p:nvPr/>
        </p:nvSpPr>
        <p:spPr>
          <a:xfrm>
            <a:off x="8991600" y="2362200"/>
            <a:ext cx="2590800" cy="3200400"/>
          </a:xfrm>
          <a:prstGeom prst="roundRect">
            <a:avLst/>
          </a:prstGeom>
          <a:solidFill>
            <a:srgbClr val="F0EEE6"/>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5" name="Rectangle: Rounded Corners 14">
            <a:extLst>
              <a:ext uri="{FF2B5EF4-FFF2-40B4-BE49-F238E27FC236}">
                <a16:creationId xmlns:a16="http://schemas.microsoft.com/office/drawing/2014/main" id="{BD447307-3C7D-4FF9-97D9-439212EF84BB}"/>
              </a:ext>
            </a:extLst>
          </p:cNvPr>
          <p:cNvSpPr/>
          <p:nvPr/>
        </p:nvSpPr>
        <p:spPr>
          <a:xfrm>
            <a:off x="6197600" y="2362200"/>
            <a:ext cx="2590800" cy="3200400"/>
          </a:xfrm>
          <a:prstGeom prst="roundRect">
            <a:avLst/>
          </a:prstGeom>
          <a:solidFill>
            <a:srgbClr val="F0EEE6"/>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0" name="Rectangle: Rounded Corners 9">
            <a:extLst>
              <a:ext uri="{FF2B5EF4-FFF2-40B4-BE49-F238E27FC236}">
                <a16:creationId xmlns:a16="http://schemas.microsoft.com/office/drawing/2014/main" id="{8EB8ABA0-D745-4C6F-A55A-BEF55CDD1341}"/>
              </a:ext>
            </a:extLst>
          </p:cNvPr>
          <p:cNvSpPr/>
          <p:nvPr/>
        </p:nvSpPr>
        <p:spPr>
          <a:xfrm>
            <a:off x="3403600" y="2362200"/>
            <a:ext cx="2590800" cy="3200400"/>
          </a:xfrm>
          <a:prstGeom prst="roundRect">
            <a:avLst/>
          </a:prstGeom>
          <a:solidFill>
            <a:srgbClr val="F0EEE6"/>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5" name="Rectangle: Rounded Corners 4">
            <a:extLst>
              <a:ext uri="{FF2B5EF4-FFF2-40B4-BE49-F238E27FC236}">
                <a16:creationId xmlns:a16="http://schemas.microsoft.com/office/drawing/2014/main" id="{BB5C0757-FAC8-45AD-9C8C-16E5216F9C59}"/>
              </a:ext>
            </a:extLst>
          </p:cNvPr>
          <p:cNvSpPr/>
          <p:nvPr/>
        </p:nvSpPr>
        <p:spPr>
          <a:xfrm>
            <a:off x="609600" y="2362200"/>
            <a:ext cx="2590800" cy="3200400"/>
          </a:xfrm>
          <a:prstGeom prst="roundRect">
            <a:avLst/>
          </a:prstGeom>
          <a:solidFill>
            <a:srgbClr val="F0EEE6"/>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 name="Rectangle: Rounded Corners 1">
            <a:extLst>
              <a:ext uri="{FF2B5EF4-FFF2-40B4-BE49-F238E27FC236}">
                <a16:creationId xmlns:a16="http://schemas.microsoft.com/office/drawing/2014/main" id="{3AF7A231-34F6-424A-8CFE-4F00F9209DDA}"/>
              </a:ext>
            </a:extLst>
          </p:cNvPr>
          <p:cNvSpPr/>
          <p:nvPr/>
        </p:nvSpPr>
        <p:spPr>
          <a:xfrm>
            <a:off x="609600" y="508000"/>
            <a:ext cx="1905000" cy="393700"/>
          </a:xfrm>
          <a:prstGeom prst="roundRect">
            <a:avLst/>
          </a:prstGeom>
          <a:solidFill>
            <a:srgbClr val="62998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rtlCol="0" anchor="ctr" anchorCtr="0">
            <a:noAutofit/>
          </a:bodyPr>
          <a:lstStyle/>
          <a:p>
            <a:pPr algn="l"/>
            <a:r>
              <a:rPr lang="en-IE" sz="1100" b="1">
                <a:solidFill>
                  <a:srgbClr val="FFFFFF"/>
                </a:solidFill>
                <a:latin typeface="Poppins SemiBold"/>
                <a:cs typeface="Poppins SemiBold"/>
              </a:rPr>
              <a:t>THE BASICS</a:t>
            </a:r>
          </a:p>
        </p:txBody>
      </p:sp>
      <p:sp>
        <p:nvSpPr>
          <p:cNvPr id="3" name="TextBox 2">
            <a:extLst>
              <a:ext uri="{FF2B5EF4-FFF2-40B4-BE49-F238E27FC236}">
                <a16:creationId xmlns:a16="http://schemas.microsoft.com/office/drawing/2014/main" id="{DD18C9A1-B725-42D5-9B0A-A6DFE91A665A}"/>
              </a:ext>
            </a:extLst>
          </p:cNvPr>
          <p:cNvSpPr txBox="1"/>
          <p:nvPr/>
        </p:nvSpPr>
        <p:spPr>
          <a:xfrm>
            <a:off x="609600" y="914400"/>
            <a:ext cx="10414000" cy="635000"/>
          </a:xfrm>
          <a:prstGeom prst="rect">
            <a:avLst/>
          </a:prstGeom>
          <a:noFill/>
        </p:spPr>
        <p:txBody>
          <a:bodyPr vertOverflow="overflow" vert="horz" wrap="square" rtlCol="0" anchor="t" anchorCtr="0">
            <a:spAutoFit/>
          </a:bodyPr>
          <a:lstStyle/>
          <a:p>
            <a:pPr algn="l"/>
            <a:r>
              <a:rPr lang="en-IE" sz="4100" b="1">
                <a:solidFill>
                  <a:srgbClr val="141413"/>
                </a:solidFill>
                <a:latin typeface="Poppins SemiBold"/>
                <a:cs typeface="Poppins SemiBold"/>
              </a:rPr>
              <a:t>What is an agent?</a:t>
            </a:r>
          </a:p>
        </p:txBody>
      </p:sp>
      <p:sp>
        <p:nvSpPr>
          <p:cNvPr id="4" name="TextBox 3">
            <a:extLst>
              <a:ext uri="{FF2B5EF4-FFF2-40B4-BE49-F238E27FC236}">
                <a16:creationId xmlns:a16="http://schemas.microsoft.com/office/drawing/2014/main" id="{C4E5F0C7-31E8-4EDF-972D-660861F363BF}"/>
              </a:ext>
            </a:extLst>
          </p:cNvPr>
          <p:cNvSpPr txBox="1"/>
          <p:nvPr/>
        </p:nvSpPr>
        <p:spPr>
          <a:xfrm>
            <a:off x="609600" y="1676400"/>
            <a:ext cx="10972800" cy="533400"/>
          </a:xfrm>
          <a:prstGeom prst="rect">
            <a:avLst/>
          </a:prstGeom>
          <a:noFill/>
        </p:spPr>
        <p:txBody>
          <a:bodyPr vertOverflow="overflow" vert="horz" wrap="square" rtlCol="0" anchor="t" anchorCtr="0">
            <a:spAutoFit/>
          </a:bodyPr>
          <a:lstStyle/>
          <a:p>
            <a:pPr algn="l"/>
            <a:r>
              <a:rPr lang="en-GB" sz="1500">
                <a:solidFill>
                  <a:srgbClr val="73726C"/>
                </a:solidFill>
                <a:latin typeface="Poppins"/>
                <a:cs typeface="Poppins"/>
              </a:rPr>
              <a:t>An agent is what you get when you take an LLM and give it what it needs to actually do things, four ingredients, one recipe.</a:t>
            </a:r>
            <a:endParaRPr lang="en-IE" sz="1500">
              <a:solidFill>
                <a:srgbClr val="73726C"/>
              </a:solidFill>
              <a:latin typeface="Poppins"/>
              <a:cs typeface="Poppins"/>
            </a:endParaRPr>
          </a:p>
        </p:txBody>
      </p:sp>
      <p:sp>
        <p:nvSpPr>
          <p:cNvPr id="6" name="Rectangle: Rounded Corners 5">
            <a:extLst>
              <a:ext uri="{FF2B5EF4-FFF2-40B4-BE49-F238E27FC236}">
                <a16:creationId xmlns:a16="http://schemas.microsoft.com/office/drawing/2014/main" id="{E8367CD1-2672-4432-B781-DDC63251B1F0}"/>
              </a:ext>
            </a:extLst>
          </p:cNvPr>
          <p:cNvSpPr/>
          <p:nvPr/>
        </p:nvSpPr>
        <p:spPr>
          <a:xfrm>
            <a:off x="863600" y="2565400"/>
            <a:ext cx="558800" cy="558800"/>
          </a:xfrm>
          <a:prstGeom prst="roundRect">
            <a:avLst/>
          </a:prstGeom>
          <a:solidFill>
            <a:srgbClr val="D9775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7" name="TextBox 6">
            <a:extLst>
              <a:ext uri="{FF2B5EF4-FFF2-40B4-BE49-F238E27FC236}">
                <a16:creationId xmlns:a16="http://schemas.microsoft.com/office/drawing/2014/main" id="{C9D3CC98-8F0C-4708-B2BD-0AED8850CE79}"/>
              </a:ext>
            </a:extLst>
          </p:cNvPr>
          <p:cNvSpPr txBox="1"/>
          <p:nvPr/>
        </p:nvSpPr>
        <p:spPr>
          <a:xfrm>
            <a:off x="863600" y="3251200"/>
            <a:ext cx="2082800" cy="279400"/>
          </a:xfrm>
          <a:prstGeom prst="rect">
            <a:avLst/>
          </a:prstGeom>
          <a:noFill/>
        </p:spPr>
        <p:txBody>
          <a:bodyPr vertOverflow="overflow" vert="horz" wrap="square" rtlCol="0" anchor="t" anchorCtr="0">
            <a:spAutoFit/>
          </a:bodyPr>
          <a:lstStyle/>
          <a:p>
            <a:pPr algn="l"/>
            <a:r>
              <a:rPr lang="en-IE" sz="1700" b="1">
                <a:solidFill>
                  <a:srgbClr val="141413"/>
                </a:solidFill>
                <a:latin typeface="Poppins SemiBold"/>
                <a:cs typeface="Poppins SemiBold"/>
              </a:rPr>
              <a:t>LLM</a:t>
            </a:r>
          </a:p>
        </p:txBody>
      </p:sp>
      <p:sp>
        <p:nvSpPr>
          <p:cNvPr id="8" name="TextBox 7">
            <a:extLst>
              <a:ext uri="{FF2B5EF4-FFF2-40B4-BE49-F238E27FC236}">
                <a16:creationId xmlns:a16="http://schemas.microsoft.com/office/drawing/2014/main" id="{0BFBC7ED-3181-4FB8-8DB4-0CCF1F470089}"/>
              </a:ext>
            </a:extLst>
          </p:cNvPr>
          <p:cNvSpPr txBox="1"/>
          <p:nvPr/>
        </p:nvSpPr>
        <p:spPr>
          <a:xfrm>
            <a:off x="863600" y="3606800"/>
            <a:ext cx="2082800" cy="1219200"/>
          </a:xfrm>
          <a:prstGeom prst="rect">
            <a:avLst/>
          </a:prstGeom>
          <a:noFill/>
        </p:spPr>
        <p:txBody>
          <a:bodyPr vertOverflow="overflow" vert="horz" wrap="square" rtlCol="0" anchor="t" anchorCtr="0">
            <a:spAutoFit/>
          </a:bodyPr>
          <a:lstStyle/>
          <a:p>
            <a:pPr algn="l"/>
            <a:r>
              <a:rPr lang="en-GB" sz="1400">
                <a:solidFill>
                  <a:srgbClr val="73726C"/>
                </a:solidFill>
                <a:latin typeface="Poppins"/>
                <a:cs typeface="Poppins"/>
              </a:rPr>
              <a:t>The brain. Thinks, reasons and decides what to do next.</a:t>
            </a:r>
            <a:endParaRPr lang="en-IE" sz="1400">
              <a:solidFill>
                <a:srgbClr val="73726C"/>
              </a:solidFill>
              <a:latin typeface="Poppins"/>
              <a:cs typeface="Poppins"/>
            </a:endParaRPr>
          </a:p>
        </p:txBody>
      </p:sp>
      <p:sp>
        <p:nvSpPr>
          <p:cNvPr id="9" name="TextBox 8">
            <a:extLst>
              <a:ext uri="{FF2B5EF4-FFF2-40B4-BE49-F238E27FC236}">
                <a16:creationId xmlns:a16="http://schemas.microsoft.com/office/drawing/2014/main" id="{A430938B-6F6D-49A5-8564-E05A36822C91}"/>
              </a:ext>
            </a:extLst>
          </p:cNvPr>
          <p:cNvSpPr txBox="1"/>
          <p:nvPr/>
        </p:nvSpPr>
        <p:spPr>
          <a:xfrm>
            <a:off x="863600" y="5105400"/>
            <a:ext cx="2082800" cy="381000"/>
          </a:xfrm>
          <a:prstGeom prst="rect">
            <a:avLst/>
          </a:prstGeom>
          <a:noFill/>
        </p:spPr>
        <p:txBody>
          <a:bodyPr vertOverflow="overflow" vert="horz" wrap="square" rtlCol="0" anchor="t" anchorCtr="0">
            <a:spAutoFit/>
          </a:bodyPr>
          <a:lstStyle/>
          <a:p>
            <a:pPr algn="l"/>
            <a:r>
              <a:rPr lang="nl-NL" sz="1250" b="1" i="1">
                <a:solidFill>
                  <a:srgbClr val="629987"/>
                </a:solidFill>
                <a:latin typeface="Poppins"/>
                <a:cs typeface="Poppins"/>
              </a:rPr>
              <a:t>e.g. Claude, GPT, Gemini</a:t>
            </a:r>
            <a:endParaRPr lang="en-IE" sz="1250" b="1" i="1">
              <a:solidFill>
                <a:srgbClr val="629987"/>
              </a:solidFill>
              <a:latin typeface="Poppins"/>
              <a:cs typeface="Poppins"/>
            </a:endParaRPr>
          </a:p>
        </p:txBody>
      </p:sp>
      <p:sp>
        <p:nvSpPr>
          <p:cNvPr id="11" name="Rectangle: Rounded Corners 10">
            <a:extLst>
              <a:ext uri="{FF2B5EF4-FFF2-40B4-BE49-F238E27FC236}">
                <a16:creationId xmlns:a16="http://schemas.microsoft.com/office/drawing/2014/main" id="{B0FEC6F2-0914-4675-AB32-F3F5A3164FE1}"/>
              </a:ext>
            </a:extLst>
          </p:cNvPr>
          <p:cNvSpPr/>
          <p:nvPr/>
        </p:nvSpPr>
        <p:spPr>
          <a:xfrm>
            <a:off x="3657600" y="2565400"/>
            <a:ext cx="558800" cy="558800"/>
          </a:xfrm>
          <a:prstGeom prst="roundRect">
            <a:avLst/>
          </a:prstGeom>
          <a:solidFill>
            <a:srgbClr val="827DBD"/>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2" name="TextBox 11">
            <a:extLst>
              <a:ext uri="{FF2B5EF4-FFF2-40B4-BE49-F238E27FC236}">
                <a16:creationId xmlns:a16="http://schemas.microsoft.com/office/drawing/2014/main" id="{FF2E68BB-2823-40D4-8EA9-1FE211AC5960}"/>
              </a:ext>
            </a:extLst>
          </p:cNvPr>
          <p:cNvSpPr txBox="1"/>
          <p:nvPr/>
        </p:nvSpPr>
        <p:spPr>
          <a:xfrm>
            <a:off x="3657600" y="3251200"/>
            <a:ext cx="2082800" cy="279400"/>
          </a:xfrm>
          <a:prstGeom prst="rect">
            <a:avLst/>
          </a:prstGeom>
          <a:noFill/>
        </p:spPr>
        <p:txBody>
          <a:bodyPr vertOverflow="overflow" vert="horz" wrap="square" rtlCol="0" anchor="t" anchorCtr="0">
            <a:spAutoFit/>
          </a:bodyPr>
          <a:lstStyle/>
          <a:p>
            <a:pPr algn="l"/>
            <a:r>
              <a:rPr lang="en-IE" sz="1700" b="1">
                <a:solidFill>
                  <a:srgbClr val="141413"/>
                </a:solidFill>
                <a:latin typeface="Poppins SemiBold"/>
                <a:cs typeface="Poppins SemiBold"/>
              </a:rPr>
              <a:t>MEMORY</a:t>
            </a:r>
          </a:p>
        </p:txBody>
      </p:sp>
      <p:sp>
        <p:nvSpPr>
          <p:cNvPr id="13" name="TextBox 12">
            <a:extLst>
              <a:ext uri="{FF2B5EF4-FFF2-40B4-BE49-F238E27FC236}">
                <a16:creationId xmlns:a16="http://schemas.microsoft.com/office/drawing/2014/main" id="{87CB15EF-D3DA-4FE0-839B-96F58AC50F0D}"/>
              </a:ext>
            </a:extLst>
          </p:cNvPr>
          <p:cNvSpPr txBox="1"/>
          <p:nvPr/>
        </p:nvSpPr>
        <p:spPr>
          <a:xfrm>
            <a:off x="3657600" y="3606800"/>
            <a:ext cx="2082800" cy="1219200"/>
          </a:xfrm>
          <a:prstGeom prst="rect">
            <a:avLst/>
          </a:prstGeom>
          <a:noFill/>
        </p:spPr>
        <p:txBody>
          <a:bodyPr vertOverflow="overflow" vert="horz" wrap="square" rtlCol="0" anchor="t" anchorCtr="0">
            <a:spAutoFit/>
          </a:bodyPr>
          <a:lstStyle/>
          <a:p>
            <a:pPr algn="l"/>
            <a:r>
              <a:rPr lang="en-GB" sz="1400">
                <a:solidFill>
                  <a:srgbClr val="73726C"/>
                </a:solidFill>
                <a:latin typeface="Poppins"/>
                <a:cs typeface="Poppins"/>
              </a:rPr>
              <a:t>What it knows right now, the conversation, files it has read, things you've told it.</a:t>
            </a:r>
            <a:endParaRPr lang="en-IE" sz="1400">
              <a:solidFill>
                <a:srgbClr val="73726C"/>
              </a:solidFill>
              <a:latin typeface="Poppins"/>
              <a:cs typeface="Poppins"/>
            </a:endParaRPr>
          </a:p>
        </p:txBody>
      </p:sp>
      <p:sp>
        <p:nvSpPr>
          <p:cNvPr id="14" name="TextBox 13">
            <a:extLst>
              <a:ext uri="{FF2B5EF4-FFF2-40B4-BE49-F238E27FC236}">
                <a16:creationId xmlns:a16="http://schemas.microsoft.com/office/drawing/2014/main" id="{E5AE4CF0-B3E5-4298-97E8-5C644A171B7E}"/>
              </a:ext>
            </a:extLst>
          </p:cNvPr>
          <p:cNvSpPr txBox="1"/>
          <p:nvPr/>
        </p:nvSpPr>
        <p:spPr>
          <a:xfrm>
            <a:off x="3657600" y="5105400"/>
            <a:ext cx="2082800" cy="381000"/>
          </a:xfrm>
          <a:prstGeom prst="rect">
            <a:avLst/>
          </a:prstGeom>
          <a:noFill/>
        </p:spPr>
        <p:txBody>
          <a:bodyPr vertOverflow="overflow" vert="horz" wrap="square" rtlCol="0" anchor="t" anchorCtr="0">
            <a:spAutoFit/>
          </a:bodyPr>
          <a:lstStyle/>
          <a:p>
            <a:pPr algn="l"/>
            <a:r>
              <a:rPr lang="en-GB" sz="1250" b="1" i="1">
                <a:solidFill>
                  <a:srgbClr val="629987"/>
                </a:solidFill>
                <a:latin typeface="Poppins"/>
                <a:cs typeface="Poppins"/>
              </a:rPr>
              <a:t>e.g. context, history, notes</a:t>
            </a:r>
            <a:endParaRPr lang="en-IE" sz="1250" b="1" i="1">
              <a:solidFill>
                <a:srgbClr val="629987"/>
              </a:solidFill>
              <a:latin typeface="Poppins"/>
              <a:cs typeface="Poppins"/>
            </a:endParaRPr>
          </a:p>
        </p:txBody>
      </p:sp>
      <p:sp>
        <p:nvSpPr>
          <p:cNvPr id="16" name="Rectangle: Rounded Corners 15">
            <a:extLst>
              <a:ext uri="{FF2B5EF4-FFF2-40B4-BE49-F238E27FC236}">
                <a16:creationId xmlns:a16="http://schemas.microsoft.com/office/drawing/2014/main" id="{99D2D1B2-0C98-470B-B7A6-8656D01B3E86}"/>
              </a:ext>
            </a:extLst>
          </p:cNvPr>
          <p:cNvSpPr/>
          <p:nvPr/>
        </p:nvSpPr>
        <p:spPr>
          <a:xfrm>
            <a:off x="6451600" y="2565400"/>
            <a:ext cx="558800" cy="558800"/>
          </a:xfrm>
          <a:prstGeom prst="roundRect">
            <a:avLst/>
          </a:prstGeom>
          <a:solidFill>
            <a:srgbClr val="62998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7" name="TextBox 16">
            <a:extLst>
              <a:ext uri="{FF2B5EF4-FFF2-40B4-BE49-F238E27FC236}">
                <a16:creationId xmlns:a16="http://schemas.microsoft.com/office/drawing/2014/main" id="{EF560C32-EBD6-4CFC-8638-A4E784F92B39}"/>
              </a:ext>
            </a:extLst>
          </p:cNvPr>
          <p:cNvSpPr txBox="1"/>
          <p:nvPr/>
        </p:nvSpPr>
        <p:spPr>
          <a:xfrm>
            <a:off x="6451600" y="3251200"/>
            <a:ext cx="2082800" cy="279400"/>
          </a:xfrm>
          <a:prstGeom prst="rect">
            <a:avLst/>
          </a:prstGeom>
          <a:noFill/>
        </p:spPr>
        <p:txBody>
          <a:bodyPr vertOverflow="overflow" vert="horz" wrap="square" rtlCol="0" anchor="t" anchorCtr="0">
            <a:spAutoFit/>
          </a:bodyPr>
          <a:lstStyle/>
          <a:p>
            <a:pPr algn="l"/>
            <a:r>
              <a:rPr lang="en-IE" sz="1700" b="1">
                <a:solidFill>
                  <a:srgbClr val="141413"/>
                </a:solidFill>
                <a:latin typeface="Poppins SemiBold"/>
                <a:cs typeface="Poppins SemiBold"/>
              </a:rPr>
              <a:t>INSTRUCTIONS</a:t>
            </a:r>
          </a:p>
        </p:txBody>
      </p:sp>
      <p:sp>
        <p:nvSpPr>
          <p:cNvPr id="18" name="TextBox 17">
            <a:extLst>
              <a:ext uri="{FF2B5EF4-FFF2-40B4-BE49-F238E27FC236}">
                <a16:creationId xmlns:a16="http://schemas.microsoft.com/office/drawing/2014/main" id="{341D06DF-4649-4CA5-B6D0-CDFB67F13932}"/>
              </a:ext>
            </a:extLst>
          </p:cNvPr>
          <p:cNvSpPr txBox="1"/>
          <p:nvPr/>
        </p:nvSpPr>
        <p:spPr>
          <a:xfrm>
            <a:off x="6451600" y="3606800"/>
            <a:ext cx="2082800" cy="1219200"/>
          </a:xfrm>
          <a:prstGeom prst="rect">
            <a:avLst/>
          </a:prstGeom>
          <a:noFill/>
        </p:spPr>
        <p:txBody>
          <a:bodyPr vertOverflow="overflow" vert="horz" wrap="square" rtlCol="0" anchor="t" anchorCtr="0">
            <a:spAutoFit/>
          </a:bodyPr>
          <a:lstStyle/>
          <a:p>
            <a:pPr algn="l"/>
            <a:r>
              <a:rPr lang="en-GB" sz="1400">
                <a:solidFill>
                  <a:srgbClr val="73726C"/>
                </a:solidFill>
                <a:latin typeface="Poppins"/>
                <a:cs typeface="Poppins"/>
              </a:rPr>
              <a:t>Who it is and how to behave, the rules it follows.</a:t>
            </a:r>
            <a:endParaRPr lang="en-IE" sz="1400">
              <a:solidFill>
                <a:srgbClr val="73726C"/>
              </a:solidFill>
              <a:latin typeface="Poppins"/>
              <a:cs typeface="Poppins"/>
            </a:endParaRPr>
          </a:p>
        </p:txBody>
      </p:sp>
      <p:sp>
        <p:nvSpPr>
          <p:cNvPr id="19" name="TextBox 18">
            <a:extLst>
              <a:ext uri="{FF2B5EF4-FFF2-40B4-BE49-F238E27FC236}">
                <a16:creationId xmlns:a16="http://schemas.microsoft.com/office/drawing/2014/main" id="{4A423195-B579-4166-95DD-D036ABE1BDE1}"/>
              </a:ext>
            </a:extLst>
          </p:cNvPr>
          <p:cNvSpPr txBox="1"/>
          <p:nvPr/>
        </p:nvSpPr>
        <p:spPr>
          <a:xfrm>
            <a:off x="6451600" y="5105400"/>
            <a:ext cx="2082800" cy="381000"/>
          </a:xfrm>
          <a:prstGeom prst="rect">
            <a:avLst/>
          </a:prstGeom>
          <a:noFill/>
        </p:spPr>
        <p:txBody>
          <a:bodyPr vertOverflow="overflow" vert="horz" wrap="square" rtlCol="0" anchor="t" anchorCtr="0">
            <a:spAutoFit/>
          </a:bodyPr>
          <a:lstStyle/>
          <a:p>
            <a:pPr algn="l"/>
            <a:r>
              <a:rPr lang="en-GB" sz="1250" b="1" i="1">
                <a:solidFill>
                  <a:srgbClr val="629987"/>
                </a:solidFill>
                <a:latin typeface="Poppins"/>
                <a:cs typeface="Poppins"/>
              </a:rPr>
              <a:t>e.g. “You are a helpful coding assistant…”</a:t>
            </a:r>
            <a:endParaRPr lang="en-IE" sz="1250" b="1" i="1">
              <a:solidFill>
                <a:srgbClr val="629987"/>
              </a:solidFill>
              <a:latin typeface="Poppins"/>
              <a:cs typeface="Poppins"/>
            </a:endParaRPr>
          </a:p>
        </p:txBody>
      </p:sp>
      <p:sp>
        <p:nvSpPr>
          <p:cNvPr id="21" name="Rectangle: Rounded Corners 20">
            <a:extLst>
              <a:ext uri="{FF2B5EF4-FFF2-40B4-BE49-F238E27FC236}">
                <a16:creationId xmlns:a16="http://schemas.microsoft.com/office/drawing/2014/main" id="{52222E98-9AD3-4A92-932D-7C0DEE0CABE9}"/>
              </a:ext>
            </a:extLst>
          </p:cNvPr>
          <p:cNvSpPr/>
          <p:nvPr/>
        </p:nvSpPr>
        <p:spPr>
          <a:xfrm>
            <a:off x="9245600" y="2565400"/>
            <a:ext cx="558800" cy="558800"/>
          </a:xfrm>
          <a:prstGeom prst="roundRect">
            <a:avLst/>
          </a:prstGeom>
          <a:solidFill>
            <a:srgbClr val="EAD7A4"/>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 name="TextBox 21">
            <a:extLst>
              <a:ext uri="{FF2B5EF4-FFF2-40B4-BE49-F238E27FC236}">
                <a16:creationId xmlns:a16="http://schemas.microsoft.com/office/drawing/2014/main" id="{368FA2FD-6A0E-4390-BD13-23B6C2CBC87F}"/>
              </a:ext>
            </a:extLst>
          </p:cNvPr>
          <p:cNvSpPr txBox="1"/>
          <p:nvPr/>
        </p:nvSpPr>
        <p:spPr>
          <a:xfrm>
            <a:off x="9245600" y="3251200"/>
            <a:ext cx="2082800" cy="279400"/>
          </a:xfrm>
          <a:prstGeom prst="rect">
            <a:avLst/>
          </a:prstGeom>
          <a:noFill/>
        </p:spPr>
        <p:txBody>
          <a:bodyPr vertOverflow="overflow" vert="horz" wrap="square" rtlCol="0" anchor="t" anchorCtr="0">
            <a:spAutoFit/>
          </a:bodyPr>
          <a:lstStyle/>
          <a:p>
            <a:pPr algn="l"/>
            <a:r>
              <a:rPr lang="en-IE" sz="1700" b="1">
                <a:solidFill>
                  <a:srgbClr val="141413"/>
                </a:solidFill>
                <a:latin typeface="Poppins SemiBold"/>
                <a:cs typeface="Poppins SemiBold"/>
              </a:rPr>
              <a:t>TOOLS</a:t>
            </a:r>
          </a:p>
        </p:txBody>
      </p:sp>
      <p:sp>
        <p:nvSpPr>
          <p:cNvPr id="23" name="TextBox 22">
            <a:extLst>
              <a:ext uri="{FF2B5EF4-FFF2-40B4-BE49-F238E27FC236}">
                <a16:creationId xmlns:a16="http://schemas.microsoft.com/office/drawing/2014/main" id="{8DCB70C8-4106-4642-9900-3CA1F96BFF79}"/>
              </a:ext>
            </a:extLst>
          </p:cNvPr>
          <p:cNvSpPr txBox="1"/>
          <p:nvPr/>
        </p:nvSpPr>
        <p:spPr>
          <a:xfrm>
            <a:off x="9245600" y="3606800"/>
            <a:ext cx="2082800" cy="1219200"/>
          </a:xfrm>
          <a:prstGeom prst="rect">
            <a:avLst/>
          </a:prstGeom>
          <a:noFill/>
        </p:spPr>
        <p:txBody>
          <a:bodyPr vertOverflow="overflow" vert="horz" wrap="square" rtlCol="0" anchor="t" anchorCtr="0">
            <a:spAutoFit/>
          </a:bodyPr>
          <a:lstStyle/>
          <a:p>
            <a:pPr algn="l"/>
            <a:r>
              <a:rPr lang="en-GB" sz="1400">
                <a:solidFill>
                  <a:srgbClr val="73726C"/>
                </a:solidFill>
                <a:latin typeface="Poppins"/>
                <a:cs typeface="Poppins"/>
              </a:rPr>
              <a:t>Hands. What it can do in the world, read files, run code, search, send email.</a:t>
            </a:r>
            <a:endParaRPr lang="en-IE" sz="1400">
              <a:solidFill>
                <a:srgbClr val="73726C"/>
              </a:solidFill>
              <a:latin typeface="Poppins"/>
              <a:cs typeface="Poppins"/>
            </a:endParaRPr>
          </a:p>
        </p:txBody>
      </p:sp>
      <p:sp>
        <p:nvSpPr>
          <p:cNvPr id="24" name="TextBox 23">
            <a:extLst>
              <a:ext uri="{FF2B5EF4-FFF2-40B4-BE49-F238E27FC236}">
                <a16:creationId xmlns:a16="http://schemas.microsoft.com/office/drawing/2014/main" id="{3DD01E3B-1D35-48D7-9FC3-865A99AB072F}"/>
              </a:ext>
            </a:extLst>
          </p:cNvPr>
          <p:cNvSpPr txBox="1"/>
          <p:nvPr/>
        </p:nvSpPr>
        <p:spPr>
          <a:xfrm>
            <a:off x="9245600" y="5105400"/>
            <a:ext cx="2082800" cy="381000"/>
          </a:xfrm>
          <a:prstGeom prst="rect">
            <a:avLst/>
          </a:prstGeom>
          <a:noFill/>
        </p:spPr>
        <p:txBody>
          <a:bodyPr vertOverflow="overflow" vert="horz" wrap="square" rtlCol="0" anchor="t" anchorCtr="0">
            <a:spAutoFit/>
          </a:bodyPr>
          <a:lstStyle/>
          <a:p>
            <a:pPr algn="l"/>
            <a:r>
              <a:rPr lang="en-GB" sz="1250" b="1" i="1">
                <a:solidFill>
                  <a:srgbClr val="629987"/>
                </a:solidFill>
                <a:latin typeface="Poppins"/>
                <a:cs typeface="Poppins"/>
              </a:rPr>
              <a:t>e.g. read, write, bash, search</a:t>
            </a:r>
            <a:endParaRPr lang="en-IE" sz="1250" b="1" i="1">
              <a:solidFill>
                <a:srgbClr val="629987"/>
              </a:solidFill>
              <a:latin typeface="Poppins"/>
              <a:cs typeface="Poppins"/>
            </a:endParaRPr>
          </a:p>
        </p:txBody>
      </p:sp>
      <p:sp>
        <p:nvSpPr>
          <p:cNvPr id="25" name="TextBox 24">
            <a:extLst>
              <a:ext uri="{FF2B5EF4-FFF2-40B4-BE49-F238E27FC236}">
                <a16:creationId xmlns:a16="http://schemas.microsoft.com/office/drawing/2014/main" id="{2F2ED276-02A6-4428-B470-FB3918773358}"/>
              </a:ext>
            </a:extLst>
          </p:cNvPr>
          <p:cNvSpPr txBox="1"/>
          <p:nvPr/>
        </p:nvSpPr>
        <p:spPr>
          <a:xfrm>
            <a:off x="3149600" y="2641600"/>
            <a:ext cx="304800" cy="381000"/>
          </a:xfrm>
          <a:prstGeom prst="rect">
            <a:avLst/>
          </a:prstGeom>
          <a:noFill/>
        </p:spPr>
        <p:txBody>
          <a:bodyPr vertOverflow="overflow" vert="horz" wrap="square" rtlCol="0" anchor="ctr" anchorCtr="0">
            <a:noAutofit/>
          </a:bodyPr>
          <a:lstStyle/>
          <a:p>
            <a:pPr algn="l"/>
            <a:r>
              <a:rPr lang="en-IE" sz="2200" b="1">
                <a:solidFill>
                  <a:srgbClr val="629987"/>
                </a:solidFill>
                <a:latin typeface="Poppins SemiBold"/>
                <a:cs typeface="Poppins SemiBold"/>
              </a:rPr>
              <a:t>+</a:t>
            </a:r>
          </a:p>
        </p:txBody>
      </p:sp>
      <p:sp>
        <p:nvSpPr>
          <p:cNvPr id="26" name="TextBox 25">
            <a:extLst>
              <a:ext uri="{FF2B5EF4-FFF2-40B4-BE49-F238E27FC236}">
                <a16:creationId xmlns:a16="http://schemas.microsoft.com/office/drawing/2014/main" id="{FEF02B29-C009-4097-9821-9A4A13F8EDEF}"/>
              </a:ext>
            </a:extLst>
          </p:cNvPr>
          <p:cNvSpPr txBox="1"/>
          <p:nvPr/>
        </p:nvSpPr>
        <p:spPr>
          <a:xfrm>
            <a:off x="5943600" y="2641600"/>
            <a:ext cx="304800" cy="381000"/>
          </a:xfrm>
          <a:prstGeom prst="rect">
            <a:avLst/>
          </a:prstGeom>
          <a:noFill/>
        </p:spPr>
        <p:txBody>
          <a:bodyPr vertOverflow="overflow" vert="horz" wrap="square" rtlCol="0" anchor="ctr" anchorCtr="0">
            <a:noAutofit/>
          </a:bodyPr>
          <a:lstStyle/>
          <a:p>
            <a:pPr algn="l"/>
            <a:r>
              <a:rPr lang="en-IE" sz="2200" b="1">
                <a:solidFill>
                  <a:srgbClr val="629987"/>
                </a:solidFill>
                <a:latin typeface="Poppins SemiBold"/>
                <a:cs typeface="Poppins SemiBold"/>
              </a:rPr>
              <a:t>+</a:t>
            </a:r>
          </a:p>
        </p:txBody>
      </p:sp>
      <p:sp>
        <p:nvSpPr>
          <p:cNvPr id="27" name="TextBox 26">
            <a:extLst>
              <a:ext uri="{FF2B5EF4-FFF2-40B4-BE49-F238E27FC236}">
                <a16:creationId xmlns:a16="http://schemas.microsoft.com/office/drawing/2014/main" id="{BEEBC50E-7C27-4986-990F-8DED321F89C7}"/>
              </a:ext>
            </a:extLst>
          </p:cNvPr>
          <p:cNvSpPr txBox="1"/>
          <p:nvPr/>
        </p:nvSpPr>
        <p:spPr>
          <a:xfrm>
            <a:off x="8737600" y="2641600"/>
            <a:ext cx="304800" cy="381000"/>
          </a:xfrm>
          <a:prstGeom prst="rect">
            <a:avLst/>
          </a:prstGeom>
          <a:noFill/>
        </p:spPr>
        <p:txBody>
          <a:bodyPr vertOverflow="overflow" vert="horz" wrap="square" rtlCol="0" anchor="ctr" anchorCtr="0">
            <a:noAutofit/>
          </a:bodyPr>
          <a:lstStyle/>
          <a:p>
            <a:pPr algn="l"/>
            <a:r>
              <a:rPr lang="en-IE" sz="2200" b="1">
                <a:solidFill>
                  <a:srgbClr val="629987"/>
                </a:solidFill>
                <a:latin typeface="Poppins SemiBold"/>
                <a:cs typeface="Poppins SemiBold"/>
              </a:rPr>
              <a:t>+</a:t>
            </a:r>
          </a:p>
        </p:txBody>
      </p:sp>
      <p:sp>
        <p:nvSpPr>
          <p:cNvPr id="29" name="Oval 28">
            <a:extLst>
              <a:ext uri="{FF2B5EF4-FFF2-40B4-BE49-F238E27FC236}">
                <a16:creationId xmlns:a16="http://schemas.microsoft.com/office/drawing/2014/main" id="{C92F23D4-7FCE-46DF-8E8A-CB469EB6264E}"/>
              </a:ext>
            </a:extLst>
          </p:cNvPr>
          <p:cNvSpPr/>
          <p:nvPr/>
        </p:nvSpPr>
        <p:spPr>
          <a:xfrm>
            <a:off x="838200" y="5842000"/>
            <a:ext cx="279400" cy="279400"/>
          </a:xfrm>
          <a:prstGeom prst="ellipse">
            <a:avLst/>
          </a:prstGeom>
          <a:solidFill>
            <a:srgbClr val="62998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30" name="TextBox 29">
            <a:extLst>
              <a:ext uri="{FF2B5EF4-FFF2-40B4-BE49-F238E27FC236}">
                <a16:creationId xmlns:a16="http://schemas.microsoft.com/office/drawing/2014/main" id="{524630B8-5C47-43C3-AD2B-CDE7FB2C6994}"/>
              </a:ext>
            </a:extLst>
          </p:cNvPr>
          <p:cNvSpPr txBox="1"/>
          <p:nvPr/>
        </p:nvSpPr>
        <p:spPr>
          <a:xfrm>
            <a:off x="1270000" y="5689600"/>
            <a:ext cx="10160000" cy="558800"/>
          </a:xfrm>
          <a:prstGeom prst="rect">
            <a:avLst/>
          </a:prstGeom>
          <a:noFill/>
        </p:spPr>
        <p:txBody>
          <a:bodyPr vertOverflow="overflow" vert="horz" wrap="square" rtlCol="0" anchor="ctr" anchorCtr="0">
            <a:spAutoFit/>
          </a:bodyPr>
          <a:lstStyle/>
          <a:p>
            <a:pPr algn="l"/>
            <a:r>
              <a:rPr lang="en-GB" sz="1500" b="1">
                <a:solidFill>
                  <a:srgbClr val="141413"/>
                </a:solidFill>
                <a:latin typeface="Poppins SemiBold"/>
                <a:cs typeface="Poppins SemiBold"/>
              </a:rPr>
              <a:t>Remember: LLMs hallucinate, but correctly configured agents rarely do.</a:t>
            </a:r>
            <a:endParaRPr lang="en-IE" sz="1500" b="1">
              <a:solidFill>
                <a:srgbClr val="141413"/>
              </a:solidFill>
              <a:latin typeface="Poppins SemiBold"/>
              <a:cs typeface="Poppins SemiBold"/>
            </a:endParaRPr>
          </a:p>
        </p:txBody>
      </p:sp>
      <p:sp>
        <p:nvSpPr>
          <p:cNvPr id="31" name="URLWatermark">
            <a:extLst>
              <a:ext uri="{FF2B5EF4-FFF2-40B4-BE49-F238E27FC236}">
                <a16:creationId xmlns:a16="http://schemas.microsoft.com/office/drawing/2014/main" id="{331C50E8-504A-4681-ACAD-253159C0EF6A}"/>
              </a:ext>
            </a:extLst>
          </p:cNvPr>
          <p:cNvSpPr txBox="1"/>
          <p:nvPr/>
        </p:nvSpPr>
        <p:spPr>
          <a:xfrm>
            <a:off x="9359900" y="254000"/>
            <a:ext cx="5130800" cy="279400"/>
          </a:xfrm>
          <a:prstGeom prst="rect">
            <a:avLst/>
          </a:prstGeom>
          <a:noFill/>
        </p:spPr>
        <p:txBody>
          <a:bodyPr vertOverflow="overflow" vert="horz" wrap="none" rtlCol="0" anchor="t" anchorCtr="0">
            <a:noAutofit/>
          </a:bodyPr>
          <a:lstStyle/>
          <a:p>
            <a:pPr algn="l"/>
            <a:r>
              <a:rPr lang="en-IE" sz="1300" b="1">
                <a:solidFill>
                  <a:srgbClr val="73726C"/>
                </a:solidFill>
                <a:latin typeface="Poppins"/>
                <a:cs typeface="Poppins"/>
              </a:rPr>
              <a:t>https://kevin.echofold.ai</a:t>
            </a:r>
          </a:p>
        </p:txBody>
      </p:sp>
      <p:pic>
        <p:nvPicPr>
          <p:cNvPr id="32" name="Graphic 32" descr="LLM brain"/>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990600" y="2692400"/>
            <a:ext cx="304800" cy="304800"/>
          </a:xfrm>
          <a:prstGeom prst="rect">
            <a:avLst/>
          </a:prstGeom>
        </p:spPr>
      </p:pic>
      <p:pic>
        <p:nvPicPr>
          <p:cNvPr id="33" name="Graphic 33" descr="Memory bookmark"/>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810000" y="2692400"/>
            <a:ext cx="279400" cy="304800"/>
          </a:xfrm>
          <a:prstGeom prst="rect">
            <a:avLst/>
          </a:prstGeom>
        </p:spPr>
      </p:pic>
      <p:pic>
        <p:nvPicPr>
          <p:cNvPr id="34" name="Graphic 34" descr="Instructions clipboard"/>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578600" y="2692400"/>
            <a:ext cx="304800" cy="304800"/>
          </a:xfrm>
          <a:prstGeom prst="rect">
            <a:avLst/>
          </a:prstGeom>
        </p:spPr>
      </p:pic>
      <p:pic>
        <p:nvPicPr>
          <p:cNvPr id="35" name="Graphic 35" descr="Tools wrench"/>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372600" y="2692400"/>
            <a:ext cx="304800" cy="304800"/>
          </a:xfrm>
          <a:prstGeom prst="rect">
            <a:avLst/>
          </a:prstGeom>
        </p:spPr>
      </p:pic>
    </p:spTree>
    <p:extLst>
      <p:ext uri="{BB962C8B-B14F-4D97-AF65-F5344CB8AC3E}">
        <p14:creationId xmlns:p14="http://schemas.microsoft.com/office/powerpoint/2010/main" val="3623696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9F5">
            <a:alpha val="100000"/>
          </a:srgb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06B293B-6F60-4BE1-BFDE-ADF8E11E1A57}"/>
              </a:ext>
            </a:extLst>
          </p:cNvPr>
          <p:cNvSpPr/>
          <p:nvPr/>
        </p:nvSpPr>
        <p:spPr>
          <a:xfrm>
            <a:off x="609600" y="508000"/>
            <a:ext cx="1905000" cy="393700"/>
          </a:xfrm>
          <a:prstGeom prst="roundRect">
            <a:avLst/>
          </a:prstGeom>
          <a:solidFill>
            <a:srgbClr val="62998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rtlCol="0" anchor="ctr" anchorCtr="0">
            <a:noAutofit/>
          </a:bodyPr>
          <a:lstStyle/>
          <a:p>
            <a:pPr algn="l"/>
            <a:r>
              <a:rPr lang="en-IE" sz="1100" b="1">
                <a:solidFill>
                  <a:srgbClr val="FFFFFF"/>
                </a:solidFill>
                <a:latin typeface="Poppins SemiBold"/>
                <a:cs typeface="Poppins SemiBold"/>
              </a:rPr>
              <a:t>THE BASICS</a:t>
            </a:r>
          </a:p>
        </p:txBody>
      </p:sp>
      <p:sp>
        <p:nvSpPr>
          <p:cNvPr id="3" name="TextBox 2">
            <a:extLst>
              <a:ext uri="{FF2B5EF4-FFF2-40B4-BE49-F238E27FC236}">
                <a16:creationId xmlns:a16="http://schemas.microsoft.com/office/drawing/2014/main" id="{C745EB08-2AED-489C-AF65-A188AE464778}"/>
              </a:ext>
            </a:extLst>
          </p:cNvPr>
          <p:cNvSpPr txBox="1"/>
          <p:nvPr/>
        </p:nvSpPr>
        <p:spPr>
          <a:xfrm>
            <a:off x="609600" y="914400"/>
            <a:ext cx="10414000" cy="635000"/>
          </a:xfrm>
          <a:prstGeom prst="rect">
            <a:avLst/>
          </a:prstGeom>
          <a:noFill/>
        </p:spPr>
        <p:txBody>
          <a:bodyPr vertOverflow="overflow" vert="horz" wrap="square" rtlCol="0" anchor="t" anchorCtr="0">
            <a:spAutoFit/>
          </a:bodyPr>
          <a:lstStyle/>
          <a:p>
            <a:pPr algn="l"/>
            <a:r>
              <a:rPr lang="en-IE" sz="4100" b="1">
                <a:solidFill>
                  <a:srgbClr val="141413"/>
                </a:solidFill>
                <a:latin typeface="Poppins SemiBold"/>
                <a:cs typeface="Poppins SemiBold"/>
              </a:rPr>
              <a:t>Agentic orchestration</a:t>
            </a:r>
          </a:p>
        </p:txBody>
      </p:sp>
      <p:sp>
        <p:nvSpPr>
          <p:cNvPr id="4" name="TextBox 3">
            <a:extLst>
              <a:ext uri="{FF2B5EF4-FFF2-40B4-BE49-F238E27FC236}">
                <a16:creationId xmlns:a16="http://schemas.microsoft.com/office/drawing/2014/main" id="{C74525CB-5E94-4C52-86BC-A46BF6DC45F6}"/>
              </a:ext>
            </a:extLst>
          </p:cNvPr>
          <p:cNvSpPr txBox="1"/>
          <p:nvPr/>
        </p:nvSpPr>
        <p:spPr>
          <a:xfrm>
            <a:off x="609600" y="1676400"/>
            <a:ext cx="10972800" cy="558800"/>
          </a:xfrm>
          <a:prstGeom prst="rect">
            <a:avLst/>
          </a:prstGeom>
          <a:noFill/>
        </p:spPr>
        <p:txBody>
          <a:bodyPr vertOverflow="overflow" vert="horz" wrap="square" rtlCol="0" anchor="t" anchorCtr="0">
            <a:spAutoFit/>
          </a:bodyPr>
          <a:lstStyle/>
          <a:p>
            <a:pPr algn="l"/>
            <a:r>
              <a:rPr lang="en-GB" sz="1500">
                <a:solidFill>
                  <a:srgbClr val="73726C"/>
                </a:solidFill>
                <a:latin typeface="Poppins"/>
                <a:cs typeface="Poppins"/>
              </a:rPr>
              <a:t>One agent at the top breaks a big task into pieces, then hands each piece to a specialist sub-agent. Each sub-agent only worries about its own job, the orchestrator stitches the results back together.</a:t>
            </a:r>
            <a:endParaRPr lang="en-IE" sz="1500">
              <a:solidFill>
                <a:srgbClr val="73726C"/>
              </a:solidFill>
              <a:latin typeface="Poppins"/>
              <a:cs typeface="Poppins"/>
            </a:endParaRPr>
          </a:p>
        </p:txBody>
      </p:sp>
      <p:sp>
        <p:nvSpPr>
          <p:cNvPr id="5" name="Rectangle 4">
            <a:extLst>
              <a:ext uri="{FF2B5EF4-FFF2-40B4-BE49-F238E27FC236}">
                <a16:creationId xmlns:a16="http://schemas.microsoft.com/office/drawing/2014/main" id="{EEFE5DEF-65BB-4663-B3E3-5383DCC30F43}"/>
              </a:ext>
            </a:extLst>
          </p:cNvPr>
          <p:cNvSpPr/>
          <p:nvPr/>
        </p:nvSpPr>
        <p:spPr>
          <a:xfrm>
            <a:off x="6083300" y="3378200"/>
            <a:ext cx="25400" cy="381000"/>
          </a:xfrm>
          <a:prstGeom prst="rect">
            <a:avLst/>
          </a:prstGeom>
          <a:solidFill>
            <a:srgbClr val="62998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6" name="Rectangle 5">
            <a:extLst>
              <a:ext uri="{FF2B5EF4-FFF2-40B4-BE49-F238E27FC236}">
                <a16:creationId xmlns:a16="http://schemas.microsoft.com/office/drawing/2014/main" id="{84B9D320-9021-42C8-BB22-352727A0B256}"/>
              </a:ext>
            </a:extLst>
          </p:cNvPr>
          <p:cNvSpPr/>
          <p:nvPr/>
        </p:nvSpPr>
        <p:spPr>
          <a:xfrm>
            <a:off x="2133600" y="3746500"/>
            <a:ext cx="7924800" cy="25400"/>
          </a:xfrm>
          <a:prstGeom prst="rect">
            <a:avLst/>
          </a:prstGeom>
          <a:solidFill>
            <a:srgbClr val="62998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7" name="Rectangle 6">
            <a:extLst>
              <a:ext uri="{FF2B5EF4-FFF2-40B4-BE49-F238E27FC236}">
                <a16:creationId xmlns:a16="http://schemas.microsoft.com/office/drawing/2014/main" id="{4E957B96-D005-4FE2-BB24-91428BFEF3BD}"/>
              </a:ext>
            </a:extLst>
          </p:cNvPr>
          <p:cNvSpPr/>
          <p:nvPr/>
        </p:nvSpPr>
        <p:spPr>
          <a:xfrm>
            <a:off x="2120900" y="3759200"/>
            <a:ext cx="25400" cy="381000"/>
          </a:xfrm>
          <a:prstGeom prst="rect">
            <a:avLst/>
          </a:prstGeom>
          <a:solidFill>
            <a:srgbClr val="62998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8" name="Rectangle 7">
            <a:extLst>
              <a:ext uri="{FF2B5EF4-FFF2-40B4-BE49-F238E27FC236}">
                <a16:creationId xmlns:a16="http://schemas.microsoft.com/office/drawing/2014/main" id="{6B08F283-C2E2-4041-9026-19C38D3FF7C0}"/>
              </a:ext>
            </a:extLst>
          </p:cNvPr>
          <p:cNvSpPr/>
          <p:nvPr/>
        </p:nvSpPr>
        <p:spPr>
          <a:xfrm>
            <a:off x="6083300" y="3759200"/>
            <a:ext cx="25400" cy="381000"/>
          </a:xfrm>
          <a:prstGeom prst="rect">
            <a:avLst/>
          </a:prstGeom>
          <a:solidFill>
            <a:srgbClr val="62998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9" name="Rectangle 8">
            <a:extLst>
              <a:ext uri="{FF2B5EF4-FFF2-40B4-BE49-F238E27FC236}">
                <a16:creationId xmlns:a16="http://schemas.microsoft.com/office/drawing/2014/main" id="{64E9DB37-E8D0-4FBC-8803-C04BC4CE78A7}"/>
              </a:ext>
            </a:extLst>
          </p:cNvPr>
          <p:cNvSpPr/>
          <p:nvPr/>
        </p:nvSpPr>
        <p:spPr>
          <a:xfrm>
            <a:off x="10045700" y="3759200"/>
            <a:ext cx="25400" cy="381000"/>
          </a:xfrm>
          <a:prstGeom prst="rect">
            <a:avLst/>
          </a:prstGeom>
          <a:solidFill>
            <a:srgbClr val="62998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0" name="Rectangle: Rounded Corners 9">
            <a:extLst>
              <a:ext uri="{FF2B5EF4-FFF2-40B4-BE49-F238E27FC236}">
                <a16:creationId xmlns:a16="http://schemas.microsoft.com/office/drawing/2014/main" id="{0C8B5811-F4B1-4F2F-AA53-1A0BE7DAF920}"/>
              </a:ext>
            </a:extLst>
          </p:cNvPr>
          <p:cNvSpPr/>
          <p:nvPr/>
        </p:nvSpPr>
        <p:spPr>
          <a:xfrm>
            <a:off x="4826000" y="2438400"/>
            <a:ext cx="2794000" cy="939800"/>
          </a:xfrm>
          <a:prstGeom prst="roundRect">
            <a:avLst/>
          </a:prstGeom>
          <a:solidFill>
            <a:srgbClr val="141413"/>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1" name="TextBox 10">
            <a:extLst>
              <a:ext uri="{FF2B5EF4-FFF2-40B4-BE49-F238E27FC236}">
                <a16:creationId xmlns:a16="http://schemas.microsoft.com/office/drawing/2014/main" id="{625A667C-73DA-4C4D-A384-790B218B852F}"/>
              </a:ext>
            </a:extLst>
          </p:cNvPr>
          <p:cNvSpPr txBox="1"/>
          <p:nvPr/>
        </p:nvSpPr>
        <p:spPr>
          <a:xfrm>
            <a:off x="5461000" y="2616200"/>
            <a:ext cx="1905000" cy="254000"/>
          </a:xfrm>
          <a:prstGeom prst="rect">
            <a:avLst/>
          </a:prstGeom>
          <a:noFill/>
        </p:spPr>
        <p:txBody>
          <a:bodyPr vertOverflow="overflow" vert="horz" wrap="square" rtlCol="0" anchor="t" anchorCtr="0">
            <a:spAutoFit/>
          </a:bodyPr>
          <a:lstStyle/>
          <a:p>
            <a:pPr algn="l"/>
            <a:r>
              <a:rPr lang="en-IE" sz="1400" b="1">
                <a:solidFill>
                  <a:srgbClr val="FFFFFF"/>
                </a:solidFill>
                <a:latin typeface="Poppins SemiBold"/>
                <a:cs typeface="Poppins SemiBold"/>
              </a:rPr>
              <a:t>ORCHESTRATOR</a:t>
            </a:r>
          </a:p>
        </p:txBody>
      </p:sp>
      <p:sp>
        <p:nvSpPr>
          <p:cNvPr id="12" name="TextBox 11">
            <a:extLst>
              <a:ext uri="{FF2B5EF4-FFF2-40B4-BE49-F238E27FC236}">
                <a16:creationId xmlns:a16="http://schemas.microsoft.com/office/drawing/2014/main" id="{255F660C-A059-4043-B956-082653FA1EEF}"/>
              </a:ext>
            </a:extLst>
          </p:cNvPr>
          <p:cNvSpPr txBox="1"/>
          <p:nvPr/>
        </p:nvSpPr>
        <p:spPr>
          <a:xfrm>
            <a:off x="5461000" y="2895600"/>
            <a:ext cx="1905000" cy="228600"/>
          </a:xfrm>
          <a:prstGeom prst="rect">
            <a:avLst/>
          </a:prstGeom>
          <a:noFill/>
        </p:spPr>
        <p:txBody>
          <a:bodyPr vertOverflow="overflow" vert="horz" wrap="square" rtlCol="0" anchor="t" anchorCtr="0">
            <a:spAutoFit/>
          </a:bodyPr>
          <a:lstStyle/>
          <a:p>
            <a:pPr algn="l"/>
            <a:r>
              <a:rPr lang="en-IE" sz="1100">
                <a:solidFill>
                  <a:srgbClr val="FFFFFF"/>
                </a:solidFill>
                <a:latin typeface="Poppins"/>
                <a:cs typeface="Poppins"/>
              </a:rPr>
              <a:t>delegates &amp; coordinates</a:t>
            </a:r>
          </a:p>
        </p:txBody>
      </p:sp>
      <p:sp>
        <p:nvSpPr>
          <p:cNvPr id="13" name="Rectangle: Rounded Corners 12">
            <a:extLst>
              <a:ext uri="{FF2B5EF4-FFF2-40B4-BE49-F238E27FC236}">
                <a16:creationId xmlns:a16="http://schemas.microsoft.com/office/drawing/2014/main" id="{67FFD230-5A8A-4EDB-A58F-E7EBD185C3A5}"/>
              </a:ext>
            </a:extLst>
          </p:cNvPr>
          <p:cNvSpPr/>
          <p:nvPr/>
        </p:nvSpPr>
        <p:spPr>
          <a:xfrm>
            <a:off x="609600" y="4140200"/>
            <a:ext cx="3048000" cy="2184400"/>
          </a:xfrm>
          <a:prstGeom prst="roundRect">
            <a:avLst/>
          </a:prstGeom>
          <a:solidFill>
            <a:srgbClr val="F0EEE6"/>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4" name="Rectangle: Rounded Corners 13">
            <a:extLst>
              <a:ext uri="{FF2B5EF4-FFF2-40B4-BE49-F238E27FC236}">
                <a16:creationId xmlns:a16="http://schemas.microsoft.com/office/drawing/2014/main" id="{B4F15EB1-BB0F-442C-9F6E-C40606129D90}"/>
              </a:ext>
            </a:extLst>
          </p:cNvPr>
          <p:cNvSpPr/>
          <p:nvPr/>
        </p:nvSpPr>
        <p:spPr>
          <a:xfrm>
            <a:off x="1854200" y="4368800"/>
            <a:ext cx="558800" cy="558800"/>
          </a:xfrm>
          <a:prstGeom prst="roundRect">
            <a:avLst/>
          </a:prstGeom>
          <a:solidFill>
            <a:srgbClr val="D9775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5" name="TextBox 14">
            <a:extLst>
              <a:ext uri="{FF2B5EF4-FFF2-40B4-BE49-F238E27FC236}">
                <a16:creationId xmlns:a16="http://schemas.microsoft.com/office/drawing/2014/main" id="{FE2D99D4-1EB6-4F08-8E6A-C92F2054EB7D}"/>
              </a:ext>
            </a:extLst>
          </p:cNvPr>
          <p:cNvSpPr txBox="1"/>
          <p:nvPr/>
        </p:nvSpPr>
        <p:spPr>
          <a:xfrm>
            <a:off x="736600" y="5054600"/>
            <a:ext cx="2794000" cy="279400"/>
          </a:xfrm>
          <a:prstGeom prst="rect">
            <a:avLst/>
          </a:prstGeom>
          <a:noFill/>
        </p:spPr>
        <p:txBody>
          <a:bodyPr vertOverflow="overflow" vert="horz" wrap="square" rtlCol="0" anchor="ctr" anchorCtr="0">
            <a:noAutofit/>
          </a:bodyPr>
          <a:lstStyle/>
          <a:p>
            <a:pPr algn="ctr"/>
            <a:r>
              <a:rPr lang="en-IE" sz="1600" b="1">
                <a:solidFill>
                  <a:srgbClr val="141413"/>
                </a:solidFill>
                <a:latin typeface="Poppins SemiBold"/>
                <a:cs typeface="Poppins SemiBold"/>
              </a:rPr>
              <a:t>RESEARCHER</a:t>
            </a:r>
          </a:p>
        </p:txBody>
      </p:sp>
      <p:sp>
        <p:nvSpPr>
          <p:cNvPr id="16" name="TextBox 15">
            <a:extLst>
              <a:ext uri="{FF2B5EF4-FFF2-40B4-BE49-F238E27FC236}">
                <a16:creationId xmlns:a16="http://schemas.microsoft.com/office/drawing/2014/main" id="{5C6664A9-3ABB-4113-856F-C79EC0A15A89}"/>
              </a:ext>
            </a:extLst>
          </p:cNvPr>
          <p:cNvSpPr txBox="1"/>
          <p:nvPr/>
        </p:nvSpPr>
        <p:spPr>
          <a:xfrm>
            <a:off x="736600" y="5384800"/>
            <a:ext cx="2794000" cy="228600"/>
          </a:xfrm>
          <a:prstGeom prst="rect">
            <a:avLst/>
          </a:prstGeom>
          <a:noFill/>
        </p:spPr>
        <p:txBody>
          <a:bodyPr vertOverflow="overflow" vert="horz" wrap="square" rtlCol="0" anchor="ctr" anchorCtr="0">
            <a:noAutofit/>
          </a:bodyPr>
          <a:lstStyle/>
          <a:p>
            <a:pPr algn="ctr"/>
            <a:r>
              <a:rPr lang="en-IE" sz="1300">
                <a:solidFill>
                  <a:srgbClr val="73726C"/>
                </a:solidFill>
                <a:latin typeface="Poppins"/>
                <a:cs typeface="Poppins"/>
              </a:rPr>
              <a:t>gathers info</a:t>
            </a:r>
          </a:p>
        </p:txBody>
      </p:sp>
      <p:sp>
        <p:nvSpPr>
          <p:cNvPr id="17" name="Rectangle: Rounded Corners 16">
            <a:extLst>
              <a:ext uri="{FF2B5EF4-FFF2-40B4-BE49-F238E27FC236}">
                <a16:creationId xmlns:a16="http://schemas.microsoft.com/office/drawing/2014/main" id="{49BC0F8E-2AC7-4481-B145-04F8AEBFE6FA}"/>
              </a:ext>
            </a:extLst>
          </p:cNvPr>
          <p:cNvSpPr/>
          <p:nvPr/>
        </p:nvSpPr>
        <p:spPr>
          <a:xfrm>
            <a:off x="4572000" y="4140200"/>
            <a:ext cx="3048000" cy="2184400"/>
          </a:xfrm>
          <a:prstGeom prst="roundRect">
            <a:avLst/>
          </a:prstGeom>
          <a:solidFill>
            <a:srgbClr val="F0EEE6"/>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8" name="Rectangle: Rounded Corners 17">
            <a:extLst>
              <a:ext uri="{FF2B5EF4-FFF2-40B4-BE49-F238E27FC236}">
                <a16:creationId xmlns:a16="http://schemas.microsoft.com/office/drawing/2014/main" id="{361C3490-9523-4983-B91E-5F2FA0FB7CEA}"/>
              </a:ext>
            </a:extLst>
          </p:cNvPr>
          <p:cNvSpPr/>
          <p:nvPr/>
        </p:nvSpPr>
        <p:spPr>
          <a:xfrm>
            <a:off x="5816600" y="4368800"/>
            <a:ext cx="558800" cy="558800"/>
          </a:xfrm>
          <a:prstGeom prst="roundRect">
            <a:avLst/>
          </a:prstGeom>
          <a:solidFill>
            <a:srgbClr val="827DBD"/>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9" name="TextBox 18">
            <a:extLst>
              <a:ext uri="{FF2B5EF4-FFF2-40B4-BE49-F238E27FC236}">
                <a16:creationId xmlns:a16="http://schemas.microsoft.com/office/drawing/2014/main" id="{D13A76E1-84E6-4D73-BC32-3DD0D4D72314}"/>
              </a:ext>
            </a:extLst>
          </p:cNvPr>
          <p:cNvSpPr txBox="1"/>
          <p:nvPr/>
        </p:nvSpPr>
        <p:spPr>
          <a:xfrm>
            <a:off x="4699000" y="5054600"/>
            <a:ext cx="2794000" cy="279400"/>
          </a:xfrm>
          <a:prstGeom prst="rect">
            <a:avLst/>
          </a:prstGeom>
          <a:noFill/>
        </p:spPr>
        <p:txBody>
          <a:bodyPr vertOverflow="overflow" vert="horz" wrap="square" rtlCol="0" anchor="ctr" anchorCtr="0">
            <a:noAutofit/>
          </a:bodyPr>
          <a:lstStyle/>
          <a:p>
            <a:pPr algn="ctr"/>
            <a:r>
              <a:rPr lang="en-IE" sz="1600" b="1">
                <a:solidFill>
                  <a:srgbClr val="141413"/>
                </a:solidFill>
                <a:latin typeface="Poppins SemiBold"/>
                <a:cs typeface="Poppins SemiBold"/>
              </a:rPr>
              <a:t>CODER</a:t>
            </a:r>
          </a:p>
        </p:txBody>
      </p:sp>
      <p:sp>
        <p:nvSpPr>
          <p:cNvPr id="20" name="TextBox 19">
            <a:extLst>
              <a:ext uri="{FF2B5EF4-FFF2-40B4-BE49-F238E27FC236}">
                <a16:creationId xmlns:a16="http://schemas.microsoft.com/office/drawing/2014/main" id="{F7616096-111D-42DF-8ED8-1F704D97D884}"/>
              </a:ext>
            </a:extLst>
          </p:cNvPr>
          <p:cNvSpPr txBox="1"/>
          <p:nvPr/>
        </p:nvSpPr>
        <p:spPr>
          <a:xfrm>
            <a:off x="4699000" y="5384800"/>
            <a:ext cx="2794000" cy="228600"/>
          </a:xfrm>
          <a:prstGeom prst="rect">
            <a:avLst/>
          </a:prstGeom>
          <a:noFill/>
        </p:spPr>
        <p:txBody>
          <a:bodyPr vertOverflow="overflow" vert="horz" wrap="square" rtlCol="0" anchor="ctr" anchorCtr="0">
            <a:noAutofit/>
          </a:bodyPr>
          <a:lstStyle/>
          <a:p>
            <a:pPr algn="ctr"/>
            <a:r>
              <a:rPr lang="en-IE" sz="1300">
                <a:solidFill>
                  <a:srgbClr val="73726C"/>
                </a:solidFill>
                <a:latin typeface="Poppins"/>
                <a:cs typeface="Poppins"/>
              </a:rPr>
              <a:t>writes code</a:t>
            </a:r>
          </a:p>
        </p:txBody>
      </p:sp>
      <p:sp>
        <p:nvSpPr>
          <p:cNvPr id="21" name="Rectangle: Rounded Corners 20">
            <a:extLst>
              <a:ext uri="{FF2B5EF4-FFF2-40B4-BE49-F238E27FC236}">
                <a16:creationId xmlns:a16="http://schemas.microsoft.com/office/drawing/2014/main" id="{7B838FA8-DE43-4568-A430-ACC7408ED32F}"/>
              </a:ext>
            </a:extLst>
          </p:cNvPr>
          <p:cNvSpPr/>
          <p:nvPr/>
        </p:nvSpPr>
        <p:spPr>
          <a:xfrm>
            <a:off x="8534400" y="4140200"/>
            <a:ext cx="3048000" cy="2184400"/>
          </a:xfrm>
          <a:prstGeom prst="roundRect">
            <a:avLst/>
          </a:prstGeom>
          <a:solidFill>
            <a:srgbClr val="F0EEE6"/>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 name="Rectangle: Rounded Corners 21">
            <a:extLst>
              <a:ext uri="{FF2B5EF4-FFF2-40B4-BE49-F238E27FC236}">
                <a16:creationId xmlns:a16="http://schemas.microsoft.com/office/drawing/2014/main" id="{F923B9B3-CA56-44E3-9484-42A3524D179F}"/>
              </a:ext>
            </a:extLst>
          </p:cNvPr>
          <p:cNvSpPr/>
          <p:nvPr/>
        </p:nvSpPr>
        <p:spPr>
          <a:xfrm>
            <a:off x="9779000" y="4368800"/>
            <a:ext cx="558800" cy="558800"/>
          </a:xfrm>
          <a:prstGeom prst="roundRect">
            <a:avLst/>
          </a:prstGeom>
          <a:solidFill>
            <a:srgbClr val="62998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3" name="TextBox 22">
            <a:extLst>
              <a:ext uri="{FF2B5EF4-FFF2-40B4-BE49-F238E27FC236}">
                <a16:creationId xmlns:a16="http://schemas.microsoft.com/office/drawing/2014/main" id="{D5FFC3C0-EFEC-42E4-A917-2D6C10C3F476}"/>
              </a:ext>
            </a:extLst>
          </p:cNvPr>
          <p:cNvSpPr txBox="1"/>
          <p:nvPr/>
        </p:nvSpPr>
        <p:spPr>
          <a:xfrm>
            <a:off x="8661400" y="5054600"/>
            <a:ext cx="2794000" cy="279400"/>
          </a:xfrm>
          <a:prstGeom prst="rect">
            <a:avLst/>
          </a:prstGeom>
          <a:noFill/>
        </p:spPr>
        <p:txBody>
          <a:bodyPr vertOverflow="overflow" vert="horz" wrap="square" rtlCol="0" anchor="ctr" anchorCtr="0">
            <a:noAutofit/>
          </a:bodyPr>
          <a:lstStyle/>
          <a:p>
            <a:pPr algn="ctr"/>
            <a:r>
              <a:rPr lang="en-IE" sz="1600" b="1">
                <a:solidFill>
                  <a:srgbClr val="141413"/>
                </a:solidFill>
                <a:latin typeface="Poppins SemiBold"/>
                <a:cs typeface="Poppins SemiBold"/>
              </a:rPr>
              <a:t>REVIEWER</a:t>
            </a:r>
          </a:p>
        </p:txBody>
      </p:sp>
      <p:sp>
        <p:nvSpPr>
          <p:cNvPr id="24" name="TextBox 23">
            <a:extLst>
              <a:ext uri="{FF2B5EF4-FFF2-40B4-BE49-F238E27FC236}">
                <a16:creationId xmlns:a16="http://schemas.microsoft.com/office/drawing/2014/main" id="{EB49B9AB-6A07-4899-804F-A24C065BD235}"/>
              </a:ext>
            </a:extLst>
          </p:cNvPr>
          <p:cNvSpPr txBox="1"/>
          <p:nvPr/>
        </p:nvSpPr>
        <p:spPr>
          <a:xfrm>
            <a:off x="8661400" y="5384800"/>
            <a:ext cx="2794000" cy="228600"/>
          </a:xfrm>
          <a:prstGeom prst="rect">
            <a:avLst/>
          </a:prstGeom>
          <a:noFill/>
        </p:spPr>
        <p:txBody>
          <a:bodyPr vertOverflow="overflow" vert="horz" wrap="square" rtlCol="0" anchor="ctr" anchorCtr="0">
            <a:noAutofit/>
          </a:bodyPr>
          <a:lstStyle/>
          <a:p>
            <a:pPr algn="ctr"/>
            <a:r>
              <a:rPr lang="en-IE" sz="1300">
                <a:solidFill>
                  <a:srgbClr val="73726C"/>
                </a:solidFill>
                <a:latin typeface="Poppins"/>
                <a:cs typeface="Poppins"/>
              </a:rPr>
              <a:t>checks the work</a:t>
            </a:r>
          </a:p>
        </p:txBody>
      </p:sp>
      <p:sp>
        <p:nvSpPr>
          <p:cNvPr id="28" name="URLWatermark">
            <a:extLst>
              <a:ext uri="{FF2B5EF4-FFF2-40B4-BE49-F238E27FC236}">
                <a16:creationId xmlns:a16="http://schemas.microsoft.com/office/drawing/2014/main" id="{39A619F3-FC4C-40C3-A84D-1EF9EFC198D5}"/>
              </a:ext>
            </a:extLst>
          </p:cNvPr>
          <p:cNvSpPr txBox="1"/>
          <p:nvPr/>
        </p:nvSpPr>
        <p:spPr>
          <a:xfrm>
            <a:off x="9359900" y="254000"/>
            <a:ext cx="5130800" cy="279400"/>
          </a:xfrm>
          <a:prstGeom prst="rect">
            <a:avLst/>
          </a:prstGeom>
          <a:noFill/>
        </p:spPr>
        <p:txBody>
          <a:bodyPr vertOverflow="overflow" vert="horz" wrap="none" rtlCol="0" anchor="t" anchorCtr="0">
            <a:noAutofit/>
          </a:bodyPr>
          <a:lstStyle/>
          <a:p>
            <a:pPr algn="l"/>
            <a:r>
              <a:rPr lang="en-IE" sz="1300" b="1">
                <a:solidFill>
                  <a:srgbClr val="73726C"/>
                </a:solidFill>
                <a:latin typeface="Poppins"/>
                <a:cs typeface="Poppins"/>
              </a:rPr>
              <a:t>https://kevin.echofold.ai</a:t>
            </a:r>
          </a:p>
        </p:txBody>
      </p:sp>
      <p:pic>
        <p:nvPicPr>
          <p:cNvPr id="29" name="Graphic 29" descr="Orchestrato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029200" y="2667000"/>
            <a:ext cx="330200" cy="330200"/>
          </a:xfrm>
          <a:prstGeom prst="rect">
            <a:avLst/>
          </a:prstGeom>
        </p:spPr>
      </p:pic>
      <p:pic>
        <p:nvPicPr>
          <p:cNvPr id="30" name="Graphic 30" descr="Researche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981200" y="4495800"/>
            <a:ext cx="304800" cy="304800"/>
          </a:xfrm>
          <a:prstGeom prst="rect">
            <a:avLst/>
          </a:prstGeom>
        </p:spPr>
      </p:pic>
      <p:pic>
        <p:nvPicPr>
          <p:cNvPr id="31" name="Graphic 31" descr="Code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930900" y="4521200"/>
            <a:ext cx="330200" cy="279400"/>
          </a:xfrm>
          <a:prstGeom prst="rect">
            <a:avLst/>
          </a:prstGeom>
        </p:spPr>
      </p:pic>
      <p:pic>
        <p:nvPicPr>
          <p:cNvPr id="32" name="Graphic 32" descr="Reviewe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906000" y="4495800"/>
            <a:ext cx="304800" cy="304800"/>
          </a:xfrm>
          <a:prstGeom prst="rect">
            <a:avLst/>
          </a:prstGeom>
        </p:spPr>
      </p:pic>
    </p:spTree>
    <p:extLst>
      <p:ext uri="{BB962C8B-B14F-4D97-AF65-F5344CB8AC3E}">
        <p14:creationId xmlns:p14="http://schemas.microsoft.com/office/powerpoint/2010/main" val="1489449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9F5">
            <a:alpha val="100000"/>
          </a:srgbClr>
        </a:solidFill>
        <a:effectLst/>
      </p:bgPr>
    </p:bg>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4D6D5F59-B736-4C63-8129-A82993B0784D}"/>
              </a:ext>
            </a:extLst>
          </p:cNvPr>
          <p:cNvSpPr/>
          <p:nvPr/>
        </p:nvSpPr>
        <p:spPr>
          <a:xfrm>
            <a:off x="6502400" y="2387600"/>
            <a:ext cx="5080000" cy="3708400"/>
          </a:xfrm>
          <a:prstGeom prst="roundRect">
            <a:avLst>
              <a:gd name="adj" fmla="val 4110"/>
            </a:avLst>
          </a:prstGeom>
          <a:solidFill>
            <a:srgbClr val="F0EEE6"/>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1" name="Rectangle: Rounded Corners 20">
            <a:extLst>
              <a:ext uri="{FF2B5EF4-FFF2-40B4-BE49-F238E27FC236}">
                <a16:creationId xmlns:a16="http://schemas.microsoft.com/office/drawing/2014/main" id="{9B56590E-B91F-4CF9-A673-0C964EFD808D}"/>
              </a:ext>
            </a:extLst>
          </p:cNvPr>
          <p:cNvSpPr/>
          <p:nvPr/>
        </p:nvSpPr>
        <p:spPr>
          <a:xfrm>
            <a:off x="609600" y="2387600"/>
            <a:ext cx="5080000" cy="3708400"/>
          </a:xfrm>
          <a:prstGeom prst="roundRect">
            <a:avLst>
              <a:gd name="adj" fmla="val 4110"/>
            </a:avLst>
          </a:prstGeom>
          <a:solidFill>
            <a:srgbClr val="F0EEE6"/>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8" name="Rectangle: Rounded Corners 17">
            <a:extLst>
              <a:ext uri="{FF2B5EF4-FFF2-40B4-BE49-F238E27FC236}">
                <a16:creationId xmlns:a16="http://schemas.microsoft.com/office/drawing/2014/main" id="{5C94B8CA-C8E9-4BCF-8D94-26E34454E4B9}"/>
              </a:ext>
            </a:extLst>
          </p:cNvPr>
          <p:cNvSpPr/>
          <p:nvPr/>
        </p:nvSpPr>
        <p:spPr>
          <a:xfrm>
            <a:off x="609600" y="457200"/>
            <a:ext cx="1651000" cy="381000"/>
          </a:xfrm>
          <a:prstGeom prst="roundRect">
            <a:avLst/>
          </a:prstGeom>
          <a:solidFill>
            <a:srgbClr val="62998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rtlCol="0" anchor="ctr" anchorCtr="0">
            <a:noAutofit/>
          </a:bodyPr>
          <a:lstStyle/>
          <a:p>
            <a:pPr algn="l"/>
            <a:r>
              <a:rPr lang="en-IE" sz="1100" b="1">
                <a:solidFill>
                  <a:srgbClr val="FFFFFF"/>
                </a:solidFill>
                <a:latin typeface="Poppins SemiBold"/>
                <a:cs typeface="Poppins SemiBold"/>
              </a:rPr>
              <a:t>THE POINT</a:t>
            </a:r>
          </a:p>
        </p:txBody>
      </p:sp>
      <p:sp>
        <p:nvSpPr>
          <p:cNvPr id="19" name="TextBox 18">
            <a:extLst>
              <a:ext uri="{FF2B5EF4-FFF2-40B4-BE49-F238E27FC236}">
                <a16:creationId xmlns:a16="http://schemas.microsoft.com/office/drawing/2014/main" id="{3E9F1265-7604-476D-81E7-9A1010E897FD}"/>
              </a:ext>
            </a:extLst>
          </p:cNvPr>
          <p:cNvSpPr txBox="1"/>
          <p:nvPr/>
        </p:nvSpPr>
        <p:spPr>
          <a:xfrm>
            <a:off x="609600" y="838200"/>
            <a:ext cx="10972800" cy="584200"/>
          </a:xfrm>
          <a:prstGeom prst="rect">
            <a:avLst/>
          </a:prstGeom>
          <a:noFill/>
        </p:spPr>
        <p:txBody>
          <a:bodyPr vertOverflow="overflow" vert="horz" wrap="square" rtlCol="0" anchor="t" anchorCtr="0">
            <a:spAutoFit/>
          </a:bodyPr>
          <a:lstStyle/>
          <a:p>
            <a:pPr algn="l"/>
            <a:r>
              <a:rPr lang="en-GB" sz="3000" b="1">
                <a:solidFill>
                  <a:srgbClr val="141413"/>
                </a:solidFill>
                <a:latin typeface="Poppins SemiBold"/>
                <a:cs typeface="Poppins SemiBold"/>
              </a:rPr>
              <a:t>So, why am I telling you all this?</a:t>
            </a:r>
            <a:endParaRPr lang="en-IE" sz="3000" b="1">
              <a:solidFill>
                <a:srgbClr val="141413"/>
              </a:solidFill>
              <a:latin typeface="Poppins SemiBold"/>
              <a:cs typeface="Poppins SemiBold"/>
            </a:endParaRPr>
          </a:p>
        </p:txBody>
      </p:sp>
      <p:sp>
        <p:nvSpPr>
          <p:cNvPr id="20" name="TextBox 19">
            <a:extLst>
              <a:ext uri="{FF2B5EF4-FFF2-40B4-BE49-F238E27FC236}">
                <a16:creationId xmlns:a16="http://schemas.microsoft.com/office/drawing/2014/main" id="{BD3335FA-0F71-46AD-8751-F3A837233324}"/>
              </a:ext>
            </a:extLst>
          </p:cNvPr>
          <p:cNvSpPr txBox="1"/>
          <p:nvPr/>
        </p:nvSpPr>
        <p:spPr>
          <a:xfrm>
            <a:off x="609600" y="1422400"/>
            <a:ext cx="10972800" cy="851515"/>
          </a:xfrm>
          <a:prstGeom prst="rect">
            <a:avLst/>
          </a:prstGeom>
          <a:noFill/>
        </p:spPr>
        <p:txBody>
          <a:bodyPr vertOverflow="overflow" vert="horz" wrap="square" rtlCol="0" anchor="t" anchorCtr="0">
            <a:spAutoFit/>
          </a:bodyPr>
          <a:lstStyle/>
          <a:p>
            <a:pPr algn="l">
              <a:lnSpc>
                <a:spcPts val="2000"/>
              </a:lnSpc>
            </a:pPr>
            <a:r>
              <a:rPr lang="en-IE" sz="1500" dirty="0">
                <a:solidFill>
                  <a:srgbClr val="73726C"/>
                </a:solidFill>
                <a:latin typeface="Poppins"/>
                <a:cs typeface="Poppins"/>
              </a:rPr>
              <a:t>Because real work with AI, research, building, marketing, finance, even running your whole business, runs on proper agentic orchestration. Done right, there are </a:t>
            </a:r>
            <a:r>
              <a:rPr lang="en-IE" sz="1500" b="1" dirty="0">
                <a:solidFill>
                  <a:srgbClr val="141413"/>
                </a:solidFill>
                <a:latin typeface="Poppins SemiBold"/>
                <a:cs typeface="Poppins SemiBold"/>
              </a:rPr>
              <a:t>no limits</a:t>
            </a:r>
            <a:r>
              <a:rPr lang="en-IE" sz="1500" dirty="0">
                <a:solidFill>
                  <a:srgbClr val="73726C"/>
                </a:solidFill>
                <a:latin typeface="Poppins"/>
                <a:cs typeface="Poppins"/>
              </a:rPr>
              <a:t>: agents can run as long as you want, automate them, and go far deeper.</a:t>
            </a:r>
          </a:p>
        </p:txBody>
      </p:sp>
      <p:sp>
        <p:nvSpPr>
          <p:cNvPr id="22" name="Rectangle: Rounded Corners 21">
            <a:extLst>
              <a:ext uri="{FF2B5EF4-FFF2-40B4-BE49-F238E27FC236}">
                <a16:creationId xmlns:a16="http://schemas.microsoft.com/office/drawing/2014/main" id="{AE987484-F489-4172-9660-65F0E8B8F08C}"/>
              </a:ext>
            </a:extLst>
          </p:cNvPr>
          <p:cNvSpPr/>
          <p:nvPr/>
        </p:nvSpPr>
        <p:spPr>
          <a:xfrm>
            <a:off x="609600" y="2387600"/>
            <a:ext cx="5080000" cy="508000"/>
          </a:xfrm>
          <a:prstGeom prst="round2SameRect">
            <a:avLst>
              <a:gd name="adj1" fmla="val 30000"/>
              <a:gd name="adj2" fmla="val 0"/>
            </a:avLst>
          </a:prstGeom>
          <a:solidFill>
            <a:srgbClr val="ECC2CC"/>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rtlCol="0" anchor="ctr" anchorCtr="0">
            <a:noAutofit/>
          </a:bodyPr>
          <a:lstStyle/>
          <a:p>
            <a:pPr algn="ctr"/>
            <a:r>
              <a:rPr lang="en-IE" sz="1200" b="1">
                <a:solidFill>
                  <a:srgbClr val="141413"/>
                </a:solidFill>
                <a:latin typeface="Poppins SemiBold"/>
                <a:cs typeface="Poppins SemiBold"/>
              </a:rPr>
              <a:t>NOT THESE</a:t>
            </a:r>
          </a:p>
        </p:txBody>
      </p:sp>
      <p:sp>
        <p:nvSpPr>
          <p:cNvPr id="24" name="Rectangle: Rounded Corners 23">
            <a:extLst>
              <a:ext uri="{FF2B5EF4-FFF2-40B4-BE49-F238E27FC236}">
                <a16:creationId xmlns:a16="http://schemas.microsoft.com/office/drawing/2014/main" id="{DC062877-43CB-4E61-A562-AB9DF68B0C98}"/>
              </a:ext>
            </a:extLst>
          </p:cNvPr>
          <p:cNvSpPr/>
          <p:nvPr/>
        </p:nvSpPr>
        <p:spPr>
          <a:xfrm>
            <a:off x="6502400" y="2387600"/>
            <a:ext cx="5080000" cy="508000"/>
          </a:xfrm>
          <a:prstGeom prst="round2SameRect">
            <a:avLst>
              <a:gd name="adj1" fmla="val 30000"/>
              <a:gd name="adj2" fmla="val 0"/>
            </a:avLst>
          </a:prstGeom>
          <a:solidFill>
            <a:srgbClr val="62998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rtlCol="0" anchor="ctr" anchorCtr="0">
            <a:noAutofit/>
          </a:bodyPr>
          <a:lstStyle/>
          <a:p>
            <a:pPr algn="ctr"/>
            <a:r>
              <a:rPr lang="en-IE" sz="1200" b="1">
                <a:solidFill>
                  <a:srgbClr val="FFFFFF"/>
                </a:solidFill>
                <a:latin typeface="Poppins SemiBold"/>
                <a:cs typeface="Poppins SemiBold"/>
              </a:rPr>
              <a:t>USE THESE</a:t>
            </a:r>
          </a:p>
        </p:txBody>
      </p:sp>
      <p:sp>
        <p:nvSpPr>
          <p:cNvPr id="25" name="Rectangle: Rounded Corners 24">
            <a:extLst>
              <a:ext uri="{FF2B5EF4-FFF2-40B4-BE49-F238E27FC236}">
                <a16:creationId xmlns:a16="http://schemas.microsoft.com/office/drawing/2014/main" id="{47B752BD-03C3-4E44-9304-6FE383FC00EF}"/>
              </a:ext>
            </a:extLst>
          </p:cNvPr>
          <p:cNvSpPr/>
          <p:nvPr/>
        </p:nvSpPr>
        <p:spPr>
          <a:xfrm>
            <a:off x="914400" y="3124200"/>
            <a:ext cx="762000" cy="762000"/>
          </a:xfrm>
          <a:prstGeom prst="roundRect">
            <a:avLst/>
          </a:prstGeom>
          <a:solidFill>
            <a:srgbClr val="FFFFFF"/>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6" name="TextBox 25">
            <a:extLst>
              <a:ext uri="{FF2B5EF4-FFF2-40B4-BE49-F238E27FC236}">
                <a16:creationId xmlns:a16="http://schemas.microsoft.com/office/drawing/2014/main" id="{79DB5C66-84DB-455E-B10B-6DBE762A5075}"/>
              </a:ext>
            </a:extLst>
          </p:cNvPr>
          <p:cNvSpPr txBox="1"/>
          <p:nvPr/>
        </p:nvSpPr>
        <p:spPr>
          <a:xfrm>
            <a:off x="1879600" y="3225800"/>
            <a:ext cx="3302000" cy="304800"/>
          </a:xfrm>
          <a:prstGeom prst="rect">
            <a:avLst/>
          </a:prstGeom>
          <a:noFill/>
        </p:spPr>
        <p:txBody>
          <a:bodyPr vertOverflow="overflow" vert="horz" wrap="square" rtlCol="0" anchor="ctr" anchorCtr="0">
            <a:spAutoFit/>
          </a:bodyPr>
          <a:lstStyle/>
          <a:p>
            <a:pPr algn="l"/>
            <a:r>
              <a:rPr lang="en-IE" sz="1600" b="1">
                <a:solidFill>
                  <a:srgbClr val="141413"/>
                </a:solidFill>
                <a:latin typeface="Poppins SemiBold"/>
                <a:cs typeface="Poppins SemiBold"/>
              </a:rPr>
              <a:t>ChatGPT</a:t>
            </a:r>
          </a:p>
        </p:txBody>
      </p:sp>
      <p:sp>
        <p:nvSpPr>
          <p:cNvPr id="27" name="TextBox 26">
            <a:extLst>
              <a:ext uri="{FF2B5EF4-FFF2-40B4-BE49-F238E27FC236}">
                <a16:creationId xmlns:a16="http://schemas.microsoft.com/office/drawing/2014/main" id="{E442DA8E-EF90-4EB9-9DEB-376BE886E1ED}"/>
              </a:ext>
            </a:extLst>
          </p:cNvPr>
          <p:cNvSpPr txBox="1"/>
          <p:nvPr/>
        </p:nvSpPr>
        <p:spPr>
          <a:xfrm>
            <a:off x="1879600" y="3556000"/>
            <a:ext cx="3302000" cy="228600"/>
          </a:xfrm>
          <a:prstGeom prst="rect">
            <a:avLst/>
          </a:prstGeom>
          <a:noFill/>
        </p:spPr>
        <p:txBody>
          <a:bodyPr vertOverflow="overflow" vert="horz" wrap="square" rtlCol="0" anchor="t" anchorCtr="0">
            <a:spAutoFit/>
          </a:bodyPr>
          <a:lstStyle/>
          <a:p>
            <a:pPr algn="l"/>
            <a:r>
              <a:rPr lang="en-IE" sz="1200">
                <a:solidFill>
                  <a:srgbClr val="73726C"/>
                </a:solidFill>
                <a:latin typeface="Poppins"/>
                <a:cs typeface="Poppins"/>
              </a:rPr>
              <a:t>Chat assistant</a:t>
            </a:r>
          </a:p>
        </p:txBody>
      </p:sp>
      <p:sp>
        <p:nvSpPr>
          <p:cNvPr id="28" name="Rectangle: Rounded Corners 27">
            <a:extLst>
              <a:ext uri="{FF2B5EF4-FFF2-40B4-BE49-F238E27FC236}">
                <a16:creationId xmlns:a16="http://schemas.microsoft.com/office/drawing/2014/main" id="{76A6AA97-5F82-44E2-B6EC-5FCC839AE75F}"/>
              </a:ext>
            </a:extLst>
          </p:cNvPr>
          <p:cNvSpPr/>
          <p:nvPr/>
        </p:nvSpPr>
        <p:spPr>
          <a:xfrm>
            <a:off x="914400" y="4114800"/>
            <a:ext cx="762000" cy="762000"/>
          </a:xfrm>
          <a:prstGeom prst="roundRect">
            <a:avLst/>
          </a:prstGeom>
          <a:solidFill>
            <a:srgbClr val="FFFFFF"/>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9" name="TextBox 28">
            <a:extLst>
              <a:ext uri="{FF2B5EF4-FFF2-40B4-BE49-F238E27FC236}">
                <a16:creationId xmlns:a16="http://schemas.microsoft.com/office/drawing/2014/main" id="{A30AC93B-8A17-4E25-91BE-C8BF2701DD41}"/>
              </a:ext>
            </a:extLst>
          </p:cNvPr>
          <p:cNvSpPr txBox="1"/>
          <p:nvPr/>
        </p:nvSpPr>
        <p:spPr>
          <a:xfrm>
            <a:off x="1879600" y="4216400"/>
            <a:ext cx="3302000" cy="304800"/>
          </a:xfrm>
          <a:prstGeom prst="rect">
            <a:avLst/>
          </a:prstGeom>
          <a:noFill/>
        </p:spPr>
        <p:txBody>
          <a:bodyPr vertOverflow="overflow" vert="horz" wrap="square" rtlCol="0" anchor="ctr" anchorCtr="0">
            <a:spAutoFit/>
          </a:bodyPr>
          <a:lstStyle/>
          <a:p>
            <a:pPr algn="l"/>
            <a:r>
              <a:rPr lang="en-IE" sz="1600" b="1">
                <a:solidFill>
                  <a:srgbClr val="141413"/>
                </a:solidFill>
                <a:latin typeface="Poppins SemiBold"/>
                <a:cs typeface="Poppins SemiBold"/>
              </a:rPr>
              <a:t>Claude</a:t>
            </a:r>
          </a:p>
        </p:txBody>
      </p:sp>
      <p:sp>
        <p:nvSpPr>
          <p:cNvPr id="30" name="TextBox 29">
            <a:extLst>
              <a:ext uri="{FF2B5EF4-FFF2-40B4-BE49-F238E27FC236}">
                <a16:creationId xmlns:a16="http://schemas.microsoft.com/office/drawing/2014/main" id="{BC380C22-CF62-46A1-B652-7B0725D29124}"/>
              </a:ext>
            </a:extLst>
          </p:cNvPr>
          <p:cNvSpPr txBox="1"/>
          <p:nvPr/>
        </p:nvSpPr>
        <p:spPr>
          <a:xfrm>
            <a:off x="1879600" y="4546600"/>
            <a:ext cx="3302000" cy="228600"/>
          </a:xfrm>
          <a:prstGeom prst="rect">
            <a:avLst/>
          </a:prstGeom>
          <a:noFill/>
        </p:spPr>
        <p:txBody>
          <a:bodyPr vertOverflow="overflow" vert="horz" wrap="square" rtlCol="0" anchor="t" anchorCtr="0">
            <a:spAutoFit/>
          </a:bodyPr>
          <a:lstStyle/>
          <a:p>
            <a:pPr algn="l"/>
            <a:r>
              <a:rPr lang="en-IE" sz="1200">
                <a:solidFill>
                  <a:srgbClr val="73726C"/>
                </a:solidFill>
                <a:latin typeface="Poppins"/>
                <a:cs typeface="Poppins"/>
              </a:rPr>
              <a:t>Chat assistant</a:t>
            </a:r>
          </a:p>
        </p:txBody>
      </p:sp>
      <p:sp>
        <p:nvSpPr>
          <p:cNvPr id="31" name="Rectangle: Rounded Corners 30">
            <a:extLst>
              <a:ext uri="{FF2B5EF4-FFF2-40B4-BE49-F238E27FC236}">
                <a16:creationId xmlns:a16="http://schemas.microsoft.com/office/drawing/2014/main" id="{2CB05F28-1604-493F-B9CF-9E43E7ED65BF}"/>
              </a:ext>
            </a:extLst>
          </p:cNvPr>
          <p:cNvSpPr/>
          <p:nvPr/>
        </p:nvSpPr>
        <p:spPr>
          <a:xfrm>
            <a:off x="914400" y="5105400"/>
            <a:ext cx="762000" cy="762000"/>
          </a:xfrm>
          <a:prstGeom prst="roundRect">
            <a:avLst/>
          </a:prstGeom>
          <a:solidFill>
            <a:srgbClr val="FFFFFF"/>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32" name="TextBox 31">
            <a:extLst>
              <a:ext uri="{FF2B5EF4-FFF2-40B4-BE49-F238E27FC236}">
                <a16:creationId xmlns:a16="http://schemas.microsoft.com/office/drawing/2014/main" id="{498EB25D-932C-4C92-8D4C-65AA84470DCC}"/>
              </a:ext>
            </a:extLst>
          </p:cNvPr>
          <p:cNvSpPr txBox="1"/>
          <p:nvPr/>
        </p:nvSpPr>
        <p:spPr>
          <a:xfrm>
            <a:off x="1879600" y="5207000"/>
            <a:ext cx="3302000" cy="304800"/>
          </a:xfrm>
          <a:prstGeom prst="rect">
            <a:avLst/>
          </a:prstGeom>
          <a:noFill/>
        </p:spPr>
        <p:txBody>
          <a:bodyPr vertOverflow="overflow" vert="horz" wrap="square" rtlCol="0" anchor="ctr" anchorCtr="0">
            <a:spAutoFit/>
          </a:bodyPr>
          <a:lstStyle/>
          <a:p>
            <a:pPr algn="l"/>
            <a:r>
              <a:rPr lang="en-IE" sz="1600" b="1">
                <a:solidFill>
                  <a:srgbClr val="141413"/>
                </a:solidFill>
                <a:latin typeface="Poppins SemiBold"/>
                <a:cs typeface="Poppins SemiBold"/>
              </a:rPr>
              <a:t>Gemini</a:t>
            </a:r>
          </a:p>
        </p:txBody>
      </p:sp>
      <p:sp>
        <p:nvSpPr>
          <p:cNvPr id="33" name="TextBox 32">
            <a:extLst>
              <a:ext uri="{FF2B5EF4-FFF2-40B4-BE49-F238E27FC236}">
                <a16:creationId xmlns:a16="http://schemas.microsoft.com/office/drawing/2014/main" id="{F7F94C61-0C35-4CB8-871F-9C86649D36BD}"/>
              </a:ext>
            </a:extLst>
          </p:cNvPr>
          <p:cNvSpPr txBox="1"/>
          <p:nvPr/>
        </p:nvSpPr>
        <p:spPr>
          <a:xfrm>
            <a:off x="1879600" y="5537200"/>
            <a:ext cx="3302000" cy="228600"/>
          </a:xfrm>
          <a:prstGeom prst="rect">
            <a:avLst/>
          </a:prstGeom>
          <a:noFill/>
        </p:spPr>
        <p:txBody>
          <a:bodyPr vertOverflow="overflow" vert="horz" wrap="square" rtlCol="0" anchor="t" anchorCtr="0">
            <a:spAutoFit/>
          </a:bodyPr>
          <a:lstStyle/>
          <a:p>
            <a:pPr algn="l"/>
            <a:r>
              <a:rPr lang="en-IE" sz="1200">
                <a:solidFill>
                  <a:srgbClr val="73726C"/>
                </a:solidFill>
                <a:latin typeface="Poppins"/>
                <a:cs typeface="Poppins"/>
              </a:rPr>
              <a:t>Chat assistant</a:t>
            </a:r>
          </a:p>
        </p:txBody>
      </p:sp>
      <p:sp>
        <p:nvSpPr>
          <p:cNvPr id="34" name="Rectangle: Rounded Corners 33">
            <a:extLst>
              <a:ext uri="{FF2B5EF4-FFF2-40B4-BE49-F238E27FC236}">
                <a16:creationId xmlns:a16="http://schemas.microsoft.com/office/drawing/2014/main" id="{A5C5C1AC-2DE2-4C82-907D-7DC1780D7E4F}"/>
              </a:ext>
            </a:extLst>
          </p:cNvPr>
          <p:cNvSpPr/>
          <p:nvPr/>
        </p:nvSpPr>
        <p:spPr>
          <a:xfrm>
            <a:off x="6807200" y="3124200"/>
            <a:ext cx="762000" cy="762000"/>
          </a:xfrm>
          <a:prstGeom prst="roundRect">
            <a:avLst/>
          </a:prstGeom>
          <a:solidFill>
            <a:srgbClr val="FFFFFF"/>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35" name="TextBox 34">
            <a:extLst>
              <a:ext uri="{FF2B5EF4-FFF2-40B4-BE49-F238E27FC236}">
                <a16:creationId xmlns:a16="http://schemas.microsoft.com/office/drawing/2014/main" id="{13601114-888F-45D5-B3E3-05D54B193BCE}"/>
              </a:ext>
            </a:extLst>
          </p:cNvPr>
          <p:cNvSpPr txBox="1"/>
          <p:nvPr/>
        </p:nvSpPr>
        <p:spPr>
          <a:xfrm>
            <a:off x="7772400" y="3225800"/>
            <a:ext cx="3302000" cy="304800"/>
          </a:xfrm>
          <a:prstGeom prst="rect">
            <a:avLst/>
          </a:prstGeom>
          <a:noFill/>
        </p:spPr>
        <p:txBody>
          <a:bodyPr vertOverflow="overflow" vert="horz" wrap="square" rtlCol="0" anchor="ctr" anchorCtr="0">
            <a:spAutoFit/>
          </a:bodyPr>
          <a:lstStyle/>
          <a:p>
            <a:pPr algn="l"/>
            <a:r>
              <a:rPr lang="en-IE" sz="1600" b="1">
                <a:solidFill>
                  <a:srgbClr val="141413"/>
                </a:solidFill>
                <a:latin typeface="Poppins SemiBold"/>
                <a:cs typeface="Poppins SemiBold"/>
              </a:rPr>
              <a:t>Manus</a:t>
            </a:r>
          </a:p>
        </p:txBody>
      </p:sp>
      <p:sp>
        <p:nvSpPr>
          <p:cNvPr id="36" name="TextBox 35">
            <a:extLst>
              <a:ext uri="{FF2B5EF4-FFF2-40B4-BE49-F238E27FC236}">
                <a16:creationId xmlns:a16="http://schemas.microsoft.com/office/drawing/2014/main" id="{57217B73-1B8B-4968-AD05-5D29E100C76C}"/>
              </a:ext>
            </a:extLst>
          </p:cNvPr>
          <p:cNvSpPr txBox="1"/>
          <p:nvPr/>
        </p:nvSpPr>
        <p:spPr>
          <a:xfrm>
            <a:off x="7772400" y="3556000"/>
            <a:ext cx="3302000" cy="228600"/>
          </a:xfrm>
          <a:prstGeom prst="rect">
            <a:avLst/>
          </a:prstGeom>
          <a:noFill/>
        </p:spPr>
        <p:txBody>
          <a:bodyPr vertOverflow="overflow" vert="horz" wrap="square" rtlCol="0" anchor="t" anchorCtr="0">
            <a:spAutoFit/>
          </a:bodyPr>
          <a:lstStyle/>
          <a:p>
            <a:pPr algn="l"/>
            <a:r>
              <a:rPr lang="en-IE" sz="1200">
                <a:solidFill>
                  <a:srgbClr val="73726C"/>
                </a:solidFill>
                <a:latin typeface="Poppins"/>
                <a:cs typeface="Poppins"/>
              </a:rPr>
              <a:t>Agentic tool</a:t>
            </a:r>
          </a:p>
        </p:txBody>
      </p:sp>
      <p:sp>
        <p:nvSpPr>
          <p:cNvPr id="37" name="Rectangle: Rounded Corners 36">
            <a:extLst>
              <a:ext uri="{FF2B5EF4-FFF2-40B4-BE49-F238E27FC236}">
                <a16:creationId xmlns:a16="http://schemas.microsoft.com/office/drawing/2014/main" id="{B1A1A23E-F8B2-4C08-9D87-D026A21D66FD}"/>
              </a:ext>
            </a:extLst>
          </p:cNvPr>
          <p:cNvSpPr/>
          <p:nvPr/>
        </p:nvSpPr>
        <p:spPr>
          <a:xfrm>
            <a:off x="6807200" y="4114800"/>
            <a:ext cx="762000" cy="762000"/>
          </a:xfrm>
          <a:prstGeom prst="roundRect">
            <a:avLst/>
          </a:prstGeom>
          <a:solidFill>
            <a:srgbClr val="FFFFFF"/>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38" name="TextBox 37">
            <a:extLst>
              <a:ext uri="{FF2B5EF4-FFF2-40B4-BE49-F238E27FC236}">
                <a16:creationId xmlns:a16="http://schemas.microsoft.com/office/drawing/2014/main" id="{4D9C292F-5E0C-4233-AFEC-F7C02014EDD6}"/>
              </a:ext>
            </a:extLst>
          </p:cNvPr>
          <p:cNvSpPr txBox="1"/>
          <p:nvPr/>
        </p:nvSpPr>
        <p:spPr>
          <a:xfrm>
            <a:off x="7772400" y="4216400"/>
            <a:ext cx="3302000" cy="304800"/>
          </a:xfrm>
          <a:prstGeom prst="rect">
            <a:avLst/>
          </a:prstGeom>
          <a:noFill/>
        </p:spPr>
        <p:txBody>
          <a:bodyPr vertOverflow="overflow" vert="horz" wrap="square" rtlCol="0" anchor="ctr" anchorCtr="0">
            <a:spAutoFit/>
          </a:bodyPr>
          <a:lstStyle/>
          <a:p>
            <a:pPr algn="l"/>
            <a:r>
              <a:rPr lang="en-IE" sz="1600" b="1">
                <a:solidFill>
                  <a:srgbClr val="141413"/>
                </a:solidFill>
                <a:latin typeface="Poppins SemiBold"/>
                <a:cs typeface="Poppins SemiBold"/>
              </a:rPr>
              <a:t>Codex</a:t>
            </a:r>
          </a:p>
        </p:txBody>
      </p:sp>
      <p:sp>
        <p:nvSpPr>
          <p:cNvPr id="39" name="TextBox 38">
            <a:extLst>
              <a:ext uri="{FF2B5EF4-FFF2-40B4-BE49-F238E27FC236}">
                <a16:creationId xmlns:a16="http://schemas.microsoft.com/office/drawing/2014/main" id="{C385EB3C-CC86-4C6E-BB69-40843C3547FD}"/>
              </a:ext>
            </a:extLst>
          </p:cNvPr>
          <p:cNvSpPr txBox="1"/>
          <p:nvPr/>
        </p:nvSpPr>
        <p:spPr>
          <a:xfrm>
            <a:off x="7772400" y="4546600"/>
            <a:ext cx="3302000" cy="228600"/>
          </a:xfrm>
          <a:prstGeom prst="rect">
            <a:avLst/>
          </a:prstGeom>
          <a:noFill/>
        </p:spPr>
        <p:txBody>
          <a:bodyPr vertOverflow="overflow" vert="horz" wrap="square" rtlCol="0" anchor="t" anchorCtr="0">
            <a:spAutoFit/>
          </a:bodyPr>
          <a:lstStyle/>
          <a:p>
            <a:pPr algn="l"/>
            <a:r>
              <a:rPr lang="en-IE" sz="1200">
                <a:solidFill>
                  <a:srgbClr val="73726C"/>
                </a:solidFill>
                <a:latin typeface="Poppins"/>
                <a:cs typeface="Poppins"/>
              </a:rPr>
              <a:t>Agentic tool</a:t>
            </a:r>
          </a:p>
        </p:txBody>
      </p:sp>
      <p:sp>
        <p:nvSpPr>
          <p:cNvPr id="40" name="Rectangle: Rounded Corners 39">
            <a:extLst>
              <a:ext uri="{FF2B5EF4-FFF2-40B4-BE49-F238E27FC236}">
                <a16:creationId xmlns:a16="http://schemas.microsoft.com/office/drawing/2014/main" id="{50AFF446-AEDD-48BB-8D44-6F989327CD6C}"/>
              </a:ext>
            </a:extLst>
          </p:cNvPr>
          <p:cNvSpPr/>
          <p:nvPr/>
        </p:nvSpPr>
        <p:spPr>
          <a:xfrm>
            <a:off x="6807200" y="5105400"/>
            <a:ext cx="762000" cy="762000"/>
          </a:xfrm>
          <a:prstGeom prst="roundRect">
            <a:avLst/>
          </a:prstGeom>
          <a:solidFill>
            <a:srgbClr val="FFFFFF"/>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41" name="TextBox 40">
            <a:extLst>
              <a:ext uri="{FF2B5EF4-FFF2-40B4-BE49-F238E27FC236}">
                <a16:creationId xmlns:a16="http://schemas.microsoft.com/office/drawing/2014/main" id="{A097A6F0-B7DA-4C27-8E36-9453BE071B54}"/>
              </a:ext>
            </a:extLst>
          </p:cNvPr>
          <p:cNvSpPr txBox="1"/>
          <p:nvPr/>
        </p:nvSpPr>
        <p:spPr>
          <a:xfrm>
            <a:off x="7772400" y="5207000"/>
            <a:ext cx="3302000" cy="304800"/>
          </a:xfrm>
          <a:prstGeom prst="rect">
            <a:avLst/>
          </a:prstGeom>
          <a:noFill/>
        </p:spPr>
        <p:txBody>
          <a:bodyPr vertOverflow="overflow" vert="horz" wrap="square" rtlCol="0" anchor="ctr" anchorCtr="0">
            <a:spAutoFit/>
          </a:bodyPr>
          <a:lstStyle/>
          <a:p>
            <a:pPr algn="l"/>
            <a:r>
              <a:rPr lang="en-IE" sz="1600" b="1">
                <a:solidFill>
                  <a:srgbClr val="141413"/>
                </a:solidFill>
                <a:latin typeface="Poppins SemiBold"/>
                <a:cs typeface="Poppins SemiBold"/>
              </a:rPr>
              <a:t>Claude Code</a:t>
            </a:r>
          </a:p>
        </p:txBody>
      </p:sp>
      <p:sp>
        <p:nvSpPr>
          <p:cNvPr id="42" name="TextBox 41">
            <a:extLst>
              <a:ext uri="{FF2B5EF4-FFF2-40B4-BE49-F238E27FC236}">
                <a16:creationId xmlns:a16="http://schemas.microsoft.com/office/drawing/2014/main" id="{7A541518-94F0-476C-80A5-92CE373D0996}"/>
              </a:ext>
            </a:extLst>
          </p:cNvPr>
          <p:cNvSpPr txBox="1"/>
          <p:nvPr/>
        </p:nvSpPr>
        <p:spPr>
          <a:xfrm>
            <a:off x="7772400" y="5537200"/>
            <a:ext cx="3302000" cy="228600"/>
          </a:xfrm>
          <a:prstGeom prst="rect">
            <a:avLst/>
          </a:prstGeom>
          <a:noFill/>
        </p:spPr>
        <p:txBody>
          <a:bodyPr vertOverflow="overflow" vert="horz" wrap="square" rtlCol="0" anchor="t" anchorCtr="0">
            <a:spAutoFit/>
          </a:bodyPr>
          <a:lstStyle/>
          <a:p>
            <a:pPr algn="l"/>
            <a:r>
              <a:rPr lang="en-IE" sz="1200">
                <a:solidFill>
                  <a:srgbClr val="73726C"/>
                </a:solidFill>
                <a:latin typeface="Poppins"/>
                <a:cs typeface="Poppins"/>
              </a:rPr>
              <a:t>Agentic tool</a:t>
            </a:r>
          </a:p>
        </p:txBody>
      </p:sp>
      <p:sp>
        <p:nvSpPr>
          <p:cNvPr id="43" name="Arrow: Right 42">
            <a:extLst>
              <a:ext uri="{FF2B5EF4-FFF2-40B4-BE49-F238E27FC236}">
                <a16:creationId xmlns:a16="http://schemas.microsoft.com/office/drawing/2014/main" id="{165610BD-7820-451D-8823-8BA931883A02}"/>
              </a:ext>
            </a:extLst>
          </p:cNvPr>
          <p:cNvSpPr/>
          <p:nvPr/>
        </p:nvSpPr>
        <p:spPr>
          <a:xfrm>
            <a:off x="5791200" y="3962400"/>
            <a:ext cx="609600" cy="457200"/>
          </a:xfrm>
          <a:prstGeom prst="rightArrow">
            <a:avLst/>
          </a:prstGeom>
          <a:solidFill>
            <a:srgbClr val="629987"/>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44" name="TextBox 43">
            <a:extLst>
              <a:ext uri="{FF2B5EF4-FFF2-40B4-BE49-F238E27FC236}">
                <a16:creationId xmlns:a16="http://schemas.microsoft.com/office/drawing/2014/main" id="{C6DB4243-64FD-4EDA-BD19-CDADD54A120F}"/>
              </a:ext>
            </a:extLst>
          </p:cNvPr>
          <p:cNvSpPr txBox="1"/>
          <p:nvPr/>
        </p:nvSpPr>
        <p:spPr>
          <a:xfrm>
            <a:off x="609600" y="6324600"/>
            <a:ext cx="10972800" cy="304800"/>
          </a:xfrm>
          <a:prstGeom prst="rect">
            <a:avLst/>
          </a:prstGeom>
          <a:noFill/>
        </p:spPr>
        <p:txBody>
          <a:bodyPr vertOverflow="overflow" vert="horz" wrap="square" rtlCol="0" anchor="t" anchorCtr="0">
            <a:spAutoFit/>
          </a:bodyPr>
          <a:lstStyle/>
          <a:p>
            <a:pPr algn="l"/>
            <a:r>
              <a:rPr lang="en-GB" sz="1500" b="1">
                <a:solidFill>
                  <a:srgbClr val="629987"/>
                </a:solidFill>
                <a:latin typeface="Poppins SemiBold"/>
                <a:cs typeface="Poppins SemiBold"/>
              </a:rPr>
              <a:t>Same models underneath, completely different leverage.</a:t>
            </a:r>
            <a:endParaRPr lang="en-IE" sz="1500" b="1">
              <a:solidFill>
                <a:srgbClr val="629987"/>
              </a:solidFill>
              <a:latin typeface="Poppins SemiBold"/>
              <a:cs typeface="Poppins SemiBold"/>
            </a:endParaRPr>
          </a:p>
        </p:txBody>
      </p:sp>
      <p:sp>
        <p:nvSpPr>
          <p:cNvPr id="45" name="URLWatermark">
            <a:extLst>
              <a:ext uri="{FF2B5EF4-FFF2-40B4-BE49-F238E27FC236}">
                <a16:creationId xmlns:a16="http://schemas.microsoft.com/office/drawing/2014/main" id="{9D997986-6CC3-450C-BCC8-1FE9B3B3D769}"/>
              </a:ext>
            </a:extLst>
          </p:cNvPr>
          <p:cNvSpPr txBox="1"/>
          <p:nvPr/>
        </p:nvSpPr>
        <p:spPr>
          <a:xfrm>
            <a:off x="9359900" y="254000"/>
            <a:ext cx="5130800" cy="279400"/>
          </a:xfrm>
          <a:prstGeom prst="rect">
            <a:avLst/>
          </a:prstGeom>
          <a:noFill/>
        </p:spPr>
        <p:txBody>
          <a:bodyPr vertOverflow="overflow" vert="horz" wrap="none" rtlCol="0" anchor="t" anchorCtr="0">
            <a:noAutofit/>
          </a:bodyPr>
          <a:lstStyle/>
          <a:p>
            <a:pPr algn="l"/>
            <a:r>
              <a:rPr lang="en-IE" sz="1300" b="1">
                <a:solidFill>
                  <a:srgbClr val="73726C"/>
                </a:solidFill>
                <a:latin typeface="Poppins"/>
                <a:cs typeface="Poppins"/>
              </a:rPr>
              <a:t>https://kevin.echofold.ai</a:t>
            </a:r>
          </a:p>
        </p:txBody>
      </p:sp>
      <p:pic>
        <p:nvPicPr>
          <p:cNvPr id="7" name="Picture 6">
            <a:extLst>
              <a:ext uri="{FF2B5EF4-FFF2-40B4-BE49-F238E27FC236}">
                <a16:creationId xmlns:a16="http://schemas.microsoft.com/office/drawing/2014/main" id="{CEBC6B82-F6A5-FD7A-51EC-995EAD0B91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594" y="4216400"/>
            <a:ext cx="689610" cy="558800"/>
          </a:xfrm>
          <a:prstGeom prst="rect">
            <a:avLst/>
          </a:prstGeom>
        </p:spPr>
      </p:pic>
      <p:pic>
        <p:nvPicPr>
          <p:cNvPr id="9" name="Picture 8">
            <a:extLst>
              <a:ext uri="{FF2B5EF4-FFF2-40B4-BE49-F238E27FC236}">
                <a16:creationId xmlns:a16="http://schemas.microsoft.com/office/drawing/2014/main" id="{FC052023-CCD5-160A-EB10-4DC3CD4CCE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0" y="5207000"/>
            <a:ext cx="558800" cy="558800"/>
          </a:xfrm>
          <a:prstGeom prst="rect">
            <a:avLst/>
          </a:prstGeom>
        </p:spPr>
      </p:pic>
      <p:pic>
        <p:nvPicPr>
          <p:cNvPr id="11" name="Picture 10">
            <a:extLst>
              <a:ext uri="{FF2B5EF4-FFF2-40B4-BE49-F238E27FC236}">
                <a16:creationId xmlns:a16="http://schemas.microsoft.com/office/drawing/2014/main" id="{E660367A-EFB3-568B-03FC-D443CC3E46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9800" y="3300729"/>
            <a:ext cx="711200" cy="408940"/>
          </a:xfrm>
          <a:prstGeom prst="rect">
            <a:avLst/>
          </a:prstGeom>
        </p:spPr>
      </p:pic>
      <p:pic>
        <p:nvPicPr>
          <p:cNvPr id="13" name="Picture 12">
            <a:extLst>
              <a:ext uri="{FF2B5EF4-FFF2-40B4-BE49-F238E27FC236}">
                <a16:creationId xmlns:a16="http://schemas.microsoft.com/office/drawing/2014/main" id="{CE7ED1C8-9107-2BDC-DE3B-2BCB55EF2C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3240" y="3225800"/>
            <a:ext cx="629920" cy="558800"/>
          </a:xfrm>
          <a:prstGeom prst="rect">
            <a:avLst/>
          </a:prstGeom>
        </p:spPr>
      </p:pic>
      <p:pic>
        <p:nvPicPr>
          <p:cNvPr id="15" name="Picture 14">
            <a:extLst>
              <a:ext uri="{FF2B5EF4-FFF2-40B4-BE49-F238E27FC236}">
                <a16:creationId xmlns:a16="http://schemas.microsoft.com/office/drawing/2014/main" id="{C1DA673D-A6F3-1760-C71B-9FB2EC6105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08800" y="5207000"/>
            <a:ext cx="558800" cy="558800"/>
          </a:xfrm>
          <a:prstGeom prst="rect">
            <a:avLst/>
          </a:prstGeom>
        </p:spPr>
      </p:pic>
      <p:pic>
        <p:nvPicPr>
          <p:cNvPr id="17" name="Picture 16">
            <a:extLst>
              <a:ext uri="{FF2B5EF4-FFF2-40B4-BE49-F238E27FC236}">
                <a16:creationId xmlns:a16="http://schemas.microsoft.com/office/drawing/2014/main" id="{75BE21FF-1AA5-B248-31F2-FC5F1DD99C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32600" y="4219575"/>
            <a:ext cx="711200" cy="552450"/>
          </a:xfrm>
          <a:prstGeom prst="rect">
            <a:avLst/>
          </a:prstGeom>
        </p:spPr>
      </p:pic>
    </p:spTree>
    <p:extLst>
      <p:ext uri="{BB962C8B-B14F-4D97-AF65-F5344CB8AC3E}">
        <p14:creationId xmlns:p14="http://schemas.microsoft.com/office/powerpoint/2010/main" val="4035256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FF6F186-0BE2-40C5-8FA0-CACEC54861B8}">
  <we:reference id="wa200010001" version="1.0.0.1" store="en-US" storeType="OMEX"/>
  <we:alternateReferences>
    <we:reference id="WA200010001" version="1.0.0.1" store="" storeType="OMEX"/>
  </we:alternateReferences>
  <we:properties>
    <we:property name="claude.fileId" value="&quot;f303f170-1ed9-42c0-9078-9582b56b92b1&quot;"/>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1700</TotalTime>
  <Words>6748</Words>
  <Application>Microsoft Office PowerPoint</Application>
  <PresentationFormat>Widescreen</PresentationFormat>
  <Paragraphs>369</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Aptos</vt:lpstr>
      <vt:lpstr>Aptos Display</vt:lpstr>
      <vt:lpstr>Arial</vt:lpstr>
      <vt:lpstr>Poppins</vt:lpstr>
      <vt:lpstr>Poppins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Kevin Collins</dc:creator>
  <cp:lastModifiedBy>Kevin Collins</cp:lastModifiedBy>
  <cp:revision>3</cp:revision>
  <dcterms:created xsi:type="dcterms:W3CDTF">2026-06-30T17:36:19Z</dcterms:created>
  <dcterms:modified xsi:type="dcterms:W3CDTF">2026-07-01T21:56:56Z</dcterms:modified>
</cp:coreProperties>
</file>